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334" r:id="rId2"/>
    <p:sldId id="2733" r:id="rId3"/>
    <p:sldId id="2738" r:id="rId4"/>
    <p:sldId id="2739" r:id="rId5"/>
    <p:sldId id="2740" r:id="rId6"/>
    <p:sldId id="2742" r:id="rId7"/>
    <p:sldId id="2745" r:id="rId8"/>
    <p:sldId id="2747" r:id="rId9"/>
    <p:sldId id="2746" r:id="rId10"/>
    <p:sldId id="2748" r:id="rId11"/>
    <p:sldId id="2749" r:id="rId12"/>
    <p:sldId id="2743" r:id="rId13"/>
    <p:sldId id="2774" r:id="rId14"/>
    <p:sldId id="2750" r:id="rId15"/>
    <p:sldId id="2741" r:id="rId16"/>
    <p:sldId id="2751" r:id="rId17"/>
    <p:sldId id="2756" r:id="rId18"/>
    <p:sldId id="2752" r:id="rId19"/>
    <p:sldId id="2757" r:id="rId20"/>
    <p:sldId id="2753" r:id="rId21"/>
    <p:sldId id="2758" r:id="rId22"/>
    <p:sldId id="2736" r:id="rId23"/>
    <p:sldId id="2759" r:id="rId24"/>
    <p:sldId id="2734" r:id="rId25"/>
    <p:sldId id="2735" r:id="rId26"/>
    <p:sldId id="2754" r:id="rId27"/>
    <p:sldId id="2902" r:id="rId28"/>
    <p:sldId id="2220" r:id="rId29"/>
    <p:sldId id="2908" r:id="rId30"/>
    <p:sldId id="2907" r:id="rId31"/>
    <p:sldId id="2911" r:id="rId32"/>
    <p:sldId id="2917" r:id="rId33"/>
    <p:sldId id="2918" r:id="rId34"/>
    <p:sldId id="2919" r:id="rId35"/>
    <p:sldId id="2929" r:id="rId36"/>
    <p:sldId id="2921" r:id="rId37"/>
    <p:sldId id="2930" r:id="rId38"/>
    <p:sldId id="2931" r:id="rId39"/>
    <p:sldId id="2923" r:id="rId40"/>
    <p:sldId id="2924" r:id="rId41"/>
    <p:sldId id="2925" r:id="rId42"/>
    <p:sldId id="2922" r:id="rId43"/>
    <p:sldId id="2927" r:id="rId44"/>
    <p:sldId id="2926" r:id="rId45"/>
    <p:sldId id="2718" r:id="rId46"/>
    <p:sldId id="2719" r:id="rId47"/>
    <p:sldId id="2721" r:id="rId48"/>
    <p:sldId id="2722" r:id="rId49"/>
    <p:sldId id="2793" r:id="rId50"/>
    <p:sldId id="2912" r:id="rId51"/>
    <p:sldId id="2349" r:id="rId52"/>
    <p:sldId id="2928" r:id="rId53"/>
    <p:sldId id="2910" r:id="rId54"/>
    <p:sldId id="2118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  <a:srgbClr val="FF9900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34"/>
    <p:restoredTop sz="81798"/>
  </p:normalViewPr>
  <p:slideViewPr>
    <p:cSldViewPr>
      <p:cViewPr varScale="1">
        <p:scale>
          <a:sx n="94" d="100"/>
          <a:sy n="94" d="100"/>
        </p:scale>
        <p:origin x="1464" y="19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708C3A-531A-024F-AC28-8A5A6A546E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6A0C2-F519-2843-A5D3-62FE26EEAA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B708F-3235-C64B-8943-6972A9434C3B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12D6D-56CC-D54D-932D-47A6806BD9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54C6A-65DC-BE46-B7D9-7F02E22826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D7988-EEDA-EC40-8435-C5FBC371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72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37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375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63129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310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33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885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32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pchisq</a:t>
            </a:r>
            <a:r>
              <a:rPr lang="en-GB" dirty="0"/>
              <a:t>(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0.43</a:t>
            </a:r>
            <a:r>
              <a:rPr lang="en-GB" dirty="0"/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=2</a:t>
            </a:r>
            <a:r>
              <a:rPr lang="en-GB" dirty="0"/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lower.tail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=</a:t>
            </a:r>
            <a:r>
              <a:rPr lang="en-GB" dirty="0"/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FALSE</a:t>
            </a:r>
            <a:r>
              <a:rPr lang="en-GB" dirty="0"/>
              <a:t>)</a:t>
            </a:r>
            <a:endParaRPr lang="en-GB" sz="120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542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593502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339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820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91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13326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48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40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35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072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71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29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399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425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97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70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80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hf sldNum="0" hdr="0" ftr="0" dt="0"/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gif"/><Relationship Id="rId4" Type="http://schemas.openxmlformats.org/officeDocument/2006/relationships/image" Target="../media/image13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8288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>
                <a:solidFill>
                  <a:srgbClr val="99CC00"/>
                </a:solidFill>
              </a:rPr>
              <a:t>18</a:t>
            </a:r>
            <a:endParaRPr lang="en-US" sz="40000" dirty="0">
              <a:solidFill>
                <a:srgbClr val="99CC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00631" y="2514600"/>
            <a:ext cx="350769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r>
              <a:rPr lang="en-US" sz="5000" dirty="0">
                <a:solidFill>
                  <a:srgbClr val="99CC00"/>
                </a:solidFill>
              </a:rPr>
              <a:t>Statistics</a:t>
            </a:r>
          </a:p>
          <a:p>
            <a:endParaRPr lang="en-US" b="0" dirty="0"/>
          </a:p>
          <a:p>
            <a:r>
              <a:rPr lang="en-US" b="0" dirty="0">
                <a:latin typeface="Helvetica Neue Light"/>
                <a:cs typeface="Helvetica Neue Light"/>
              </a:rPr>
              <a:t>COMS10011 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Dr. Anne Roudaut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csxar@bristol.ac.uk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https://</a:t>
            </a:r>
            <a:r>
              <a:rPr lang="en-US" b="0" dirty="0" err="1">
                <a:latin typeface="Helvetica Neue Light"/>
                <a:cs typeface="Helvetica Neue Light"/>
              </a:rPr>
              <a:t>github.com</a:t>
            </a:r>
            <a:r>
              <a:rPr lang="en-US" b="0" dirty="0">
                <a:latin typeface="Helvetica Neue Light"/>
                <a:cs typeface="Helvetica Neue Light"/>
              </a:rPr>
              <a:t>/coms10011</a:t>
            </a: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Chi-square</a:t>
            </a:r>
          </a:p>
          <a:p>
            <a:pPr marL="39688"/>
            <a:r>
              <a:rPr lang="en-US" altLang="ja-JP" sz="4000" dirty="0">
                <a:latin typeface="Helvetica Neue Light" charset="0"/>
                <a:cs typeface="Helvetica Neue Light" charset="0"/>
                <a:sym typeface="Helvetica Neue Light" charset="0"/>
              </a:rPr>
              <a:t>+ practice</a:t>
            </a:r>
            <a:endParaRPr lang="en-US" altLang="ja-JP" sz="4000" dirty="0">
              <a:solidFill>
                <a:schemeClr val="tx1"/>
              </a:solidFill>
              <a:latin typeface="Helvetica Neue Light" charset="0"/>
              <a:cs typeface="Helvetica Neue Light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7778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2438400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24.96 &gt; 3.841 so we </a:t>
            </a:r>
            <a:r>
              <a:rPr lang="en-GB" sz="2400" dirty="0">
                <a:solidFill>
                  <a:srgbClr val="99CC00"/>
                </a:solidFill>
                <a:latin typeface="arial" panose="020B0604020202020204" pitchFamily="34" charset="0"/>
              </a:rPr>
              <a:t>reject the null hypothesis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our theory of 25% Brussel Sprout lovers does not hold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0952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762000" y="609600"/>
            <a:ext cx="8610600" cy="1922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		# of persons     %expected	    # expected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like BP 	        25		25%	        25 </a:t>
            </a:r>
            <a:r>
              <a:rPr lang="en-GB" sz="1400" b="0" dirty="0">
                <a:solidFill>
                  <a:srgbClr val="222222"/>
                </a:solidFill>
                <a:latin typeface="arial" panose="020B0604020202020204" pitchFamily="34" charset="0"/>
              </a:rPr>
              <a:t> (25% of 100)</a:t>
            </a:r>
          </a:p>
          <a:p>
            <a:pPr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Dislike BP  	        75		75%	        75 </a:t>
            </a:r>
            <a:r>
              <a:rPr lang="en-GB" sz="1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(75% of 100)</a:t>
            </a: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 		   100 (total)	         100%        100 (total)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B0C49F-744E-4046-BC3B-EC058A671D39}"/>
              </a:ext>
            </a:extLst>
          </p:cNvPr>
          <p:cNvGrpSpPr/>
          <p:nvPr/>
        </p:nvGrpSpPr>
        <p:grpSpPr>
          <a:xfrm>
            <a:off x="2057399" y="2315049"/>
            <a:ext cx="6733925" cy="2599593"/>
            <a:chOff x="2057399" y="2315049"/>
            <a:chExt cx="6733925" cy="25995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FEB038-5820-3840-9639-EDD82D02B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399" y="3657600"/>
              <a:ext cx="3125307" cy="1257042"/>
            </a:xfrm>
            <a:prstGeom prst="rect">
              <a:avLst/>
            </a:prstGeom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AA57E4E4-17B0-244B-A910-8A0F3971F51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968917" y="2315049"/>
              <a:ext cx="4406565" cy="1593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rgbClr val="99CC00"/>
                  </a:solidFill>
                  <a:latin typeface="Arial" charset="0"/>
                  <a:cs typeface="Arial" charset="0"/>
                </a:rPr>
                <a:t>observed cases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29EEE6D-3466-0A46-8C82-61C09F6F835E}"/>
                </a:ext>
              </a:extLst>
            </p:cNvPr>
            <p:cNvSpPr/>
            <p:nvPr/>
          </p:nvSpPr>
          <p:spPr bwMode="auto">
            <a:xfrm>
              <a:off x="3978323" y="2531796"/>
              <a:ext cx="822278" cy="1134979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ABCC832B-B02F-994C-9478-E697587B135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384759" y="2990912"/>
              <a:ext cx="4406565" cy="1593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ＭＳ Ｐゴシック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rgbClr val="99CC00"/>
                  </a:solidFill>
                  <a:latin typeface="Arial" charset="0"/>
                  <a:cs typeface="Arial" charset="0"/>
                </a:rPr>
                <a:t>expected cases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4ACAB5-541A-124B-B178-8A788F21A059}"/>
                </a:ext>
              </a:extLst>
            </p:cNvPr>
            <p:cNvSpPr/>
            <p:nvPr/>
          </p:nvSpPr>
          <p:spPr bwMode="auto">
            <a:xfrm>
              <a:off x="4800601" y="3361005"/>
              <a:ext cx="609598" cy="385618"/>
            </a:xfrm>
            <a:custGeom>
              <a:avLst/>
              <a:gdLst>
                <a:gd name="connsiteX0" fmla="*/ 0 w 736979"/>
                <a:gd name="connsiteY0" fmla="*/ 516397 h 516397"/>
                <a:gd name="connsiteX1" fmla="*/ 423081 w 736979"/>
                <a:gd name="connsiteY1" fmla="*/ 66021 h 516397"/>
                <a:gd name="connsiteX2" fmla="*/ 736979 w 736979"/>
                <a:gd name="connsiteY2" fmla="*/ 11430 h 5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6979" h="516397">
                  <a:moveTo>
                    <a:pt x="0" y="516397"/>
                  </a:moveTo>
                  <a:cubicBezTo>
                    <a:pt x="150125" y="333289"/>
                    <a:pt x="300251" y="150182"/>
                    <a:pt x="423081" y="66021"/>
                  </a:cubicBezTo>
                  <a:cubicBezTo>
                    <a:pt x="545911" y="-18140"/>
                    <a:pt x="641445" y="-3355"/>
                    <a:pt x="736979" y="1143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DED95E8-8E14-B94E-A53B-E3F1C749B9FF}"/>
                  </a:ext>
                </a:extLst>
              </p:cNvPr>
              <p:cNvSpPr/>
              <p:nvPr/>
            </p:nvSpPr>
            <p:spPr>
              <a:xfrm>
                <a:off x="2675060" y="4944956"/>
                <a:ext cx="2807050" cy="6687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400" b="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4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400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25−25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</m:den>
                    </m:f>
                    <m:r>
                      <a:rPr lang="en-US" sz="2400" b="1" i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b="0" dirty="0">
                    <a:solidFill>
                      <a:srgbClr val="222222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400" b="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2400" b="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  <m:r>
                                  <a:rPr lang="en-US" sz="2400" b="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75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DED95E8-8E14-B94E-A53B-E3F1C749B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060" y="4944956"/>
                <a:ext cx="2807050" cy="668709"/>
              </a:xfrm>
              <a:prstGeom prst="rect">
                <a:avLst/>
              </a:prstGeom>
              <a:blipFill>
                <a:blip r:embed="rId4"/>
                <a:stretch>
                  <a:fillRect l="-315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2D3D80-8CFA-D14A-B4B2-A49467728C37}"/>
                  </a:ext>
                </a:extLst>
              </p:cNvPr>
              <p:cNvSpPr/>
              <p:nvPr/>
            </p:nvSpPr>
            <p:spPr>
              <a:xfrm>
                <a:off x="5482110" y="5043195"/>
                <a:ext cx="6190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400" b="0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2D3D80-8CFA-D14A-B4B2-A49467728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110" y="5043195"/>
                <a:ext cx="619080" cy="461665"/>
              </a:xfrm>
              <a:prstGeom prst="rect">
                <a:avLst/>
              </a:prstGeom>
              <a:blipFill>
                <a:blip r:embed="rId5"/>
                <a:stretch>
                  <a:fillRect l="-16667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9">
            <a:extLst>
              <a:ext uri="{FF2B5EF4-FFF2-40B4-BE49-F238E27FC236}">
                <a16:creationId xmlns:a16="http://schemas.microsoft.com/office/drawing/2014/main" id="{C37EB183-E613-8F4A-8225-67425BE6F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57671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if data was perfect fit (</a:t>
            </a:r>
            <a:r>
              <a:rPr lang="en-US" sz="3600" b="0" dirty="0" err="1">
                <a:solidFill>
                  <a:schemeClr val="bg1"/>
                </a:solidFill>
              </a:rPr>
              <a:t>pvalue</a:t>
            </a:r>
            <a:r>
              <a:rPr lang="en-US" sz="3600" b="0" dirty="0">
                <a:solidFill>
                  <a:schemeClr val="bg1"/>
                </a:solidFill>
              </a:rPr>
              <a:t> would be = 1) … cannot reject null (thus cannot conclude)</a:t>
            </a:r>
            <a:endParaRPr lang="en-US" sz="36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636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838200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let’s see if our theory holds with a raise of hand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who like Brussel sprout?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who dislike Brussel sprout?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EE9BCC-642E-AA4B-8A7D-E62229597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371600"/>
            <a:ext cx="3810000" cy="195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B67D3-867C-AF40-B831-931F63BB8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3545763"/>
            <a:ext cx="2971800" cy="171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0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533400" y="838200"/>
            <a:ext cx="8229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table = c(11,139)</a:t>
            </a:r>
          </a:p>
          <a:p>
            <a:r>
              <a:rPr lang="en-US" b="0" dirty="0" err="1">
                <a:latin typeface="Courier" pitchFamily="2" charset="0"/>
              </a:rPr>
              <a:t>chisq.test</a:t>
            </a:r>
            <a:r>
              <a:rPr lang="en-US" b="0" dirty="0">
                <a:latin typeface="Courier" pitchFamily="2" charset="0"/>
              </a:rPr>
              <a:t>(tulip, p = c(1/4, 3/4))</a:t>
            </a:r>
          </a:p>
          <a:p>
            <a:endParaRPr lang="en-US" b="0" dirty="0"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Chi-squared test for given probabilities</a:t>
            </a:r>
          </a:p>
          <a:p>
            <a:br>
              <a:rPr lang="en-US" b="0" dirty="0">
                <a:solidFill>
                  <a:srgbClr val="99CC00"/>
                </a:solidFill>
                <a:latin typeface="Courier" pitchFamily="2" charset="0"/>
              </a:rPr>
            </a:br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data:  table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X-squared = 24.969, </a:t>
            </a:r>
            <a:r>
              <a:rPr lang="en-US" b="0" dirty="0" err="1">
                <a:solidFill>
                  <a:srgbClr val="99CC00"/>
                </a:solidFill>
                <a:latin typeface="Courier" pitchFamily="2" charset="0"/>
              </a:rPr>
              <a:t>df</a:t>
            </a:r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 = 1, p-value = 5.826e-07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10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2438400"/>
            <a:ext cx="7924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this example is fairly simple but Chi-square also work with more data,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e.g. 30% prefer eating chicken for Christmas dinner, 50% prefer turkey, 10% prefer vegetarian option, 10% prefer other types of meat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479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4953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contingency tables</a:t>
            </a:r>
          </a:p>
        </p:txBody>
      </p:sp>
    </p:spTree>
    <p:extLst>
      <p:ext uri="{BB962C8B-B14F-4D97-AF65-F5344CB8AC3E}">
        <p14:creationId xmlns:p14="http://schemas.microsoft.com/office/powerpoint/2010/main" val="83342411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838200"/>
            <a:ext cx="80772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public opinion surveys tend to show there is a relationship between gender and </a:t>
            </a:r>
            <a:r>
              <a:rPr lang="en-GB" sz="2400" b="0" i="1" dirty="0">
                <a:solidFill>
                  <a:srgbClr val="222222"/>
                </a:solidFill>
                <a:latin typeface="arial" panose="020B0604020202020204" pitchFamily="34" charset="0"/>
              </a:rPr>
              <a:t>something</a:t>
            </a: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, e.g. preference in sport car vs. family car (public opinion surveys are very stereotypical!)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so here we have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two variables/groups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: gender (female or male) and car preference (sport or family)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we do a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Chi-square contingency table test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to prove preference of car is related to or dependant upon gender</a:t>
            </a:r>
            <a:endParaRPr lang="en-GB" sz="2400" b="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C8174-44A1-A840-8229-7423AC554A1F}"/>
              </a:ext>
            </a:extLst>
          </p:cNvPr>
          <p:cNvSpPr txBox="1">
            <a:spLocks/>
          </p:cNvSpPr>
          <p:nvPr/>
        </p:nvSpPr>
        <p:spPr bwMode="auto">
          <a:xfrm>
            <a:off x="2514600" y="3863924"/>
            <a:ext cx="4419600" cy="1317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       male female</a:t>
            </a:r>
            <a:endParaRPr lang="en-US" sz="2400" b="0" dirty="0">
              <a:latin typeface="Courier" pitchFamily="2" charset="0"/>
            </a:endParaRPr>
          </a:p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sport    26      3 </a:t>
            </a:r>
            <a:endParaRPr lang="en-US" sz="2400" b="0" dirty="0">
              <a:latin typeface="Courier" pitchFamily="2" charset="0"/>
            </a:endParaRPr>
          </a:p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family   24     22 </a:t>
            </a:r>
            <a:endParaRPr lang="en-US" sz="2400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26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600200"/>
            <a:ext cx="80772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but we don’t have ”expected value” here so we first need to calculate them  for each cell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where R = row, C= column, N = total, </a:t>
            </a:r>
          </a:p>
          <a:p>
            <a:pPr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for </a:t>
            </a:r>
            <a:r>
              <a:rPr lang="en-GB" sz="2400" b="0" dirty="0" err="1">
                <a:latin typeface="arial" panose="020B0604020202020204" pitchFamily="34" charset="0"/>
              </a:rPr>
              <a:t>ith</a:t>
            </a:r>
            <a:r>
              <a:rPr lang="en-GB" sz="2400" b="0" dirty="0">
                <a:latin typeface="arial" panose="020B0604020202020204" pitchFamily="34" charset="0"/>
              </a:rPr>
              <a:t> row and </a:t>
            </a:r>
            <a:r>
              <a:rPr lang="en-GB" sz="2400" b="0" dirty="0" err="1">
                <a:latin typeface="arial" panose="020B0604020202020204" pitchFamily="34" charset="0"/>
              </a:rPr>
              <a:t>jth</a:t>
            </a:r>
            <a:r>
              <a:rPr lang="en-GB" sz="2400" b="0" dirty="0">
                <a:latin typeface="arial" panose="020B0604020202020204" pitchFamily="34" charset="0"/>
              </a:rPr>
              <a:t> column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997C5-1D8A-7A40-A48D-E5C7311AC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0" y="2731018"/>
            <a:ext cx="2298700" cy="10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8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2057400" y="589280"/>
            <a:ext cx="5181600" cy="1922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       male female </a:t>
            </a:r>
            <a:r>
              <a:rPr lang="en-US" sz="2400" b="0" dirty="0">
                <a:latin typeface="Courier" pitchFamily="2" charset="0"/>
              </a:rPr>
              <a:t>Sum</a:t>
            </a:r>
          </a:p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sport    26      3  </a:t>
            </a:r>
            <a:r>
              <a:rPr lang="en-US" sz="2400" b="0" dirty="0">
                <a:latin typeface="Courier" pitchFamily="2" charset="0"/>
              </a:rPr>
              <a:t>29</a:t>
            </a:r>
          </a:p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family   24     22  </a:t>
            </a:r>
            <a:r>
              <a:rPr lang="en-US" sz="2400" b="0" dirty="0">
                <a:latin typeface="Courier" pitchFamily="2" charset="0"/>
              </a:rPr>
              <a:t>46</a:t>
            </a:r>
          </a:p>
          <a:p>
            <a:r>
              <a:rPr lang="en-US" sz="2400" b="0" dirty="0">
                <a:latin typeface="Courier" pitchFamily="2" charset="0"/>
              </a:rPr>
              <a:t>Sum      50     25  75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5A0071A-C529-964A-A419-1380D5A087E9}"/>
              </a:ext>
            </a:extLst>
          </p:cNvPr>
          <p:cNvSpPr txBox="1">
            <a:spLocks/>
          </p:cNvSpPr>
          <p:nvPr/>
        </p:nvSpPr>
        <p:spPr bwMode="auto">
          <a:xfrm>
            <a:off x="751840" y="2531796"/>
            <a:ext cx="8077200" cy="394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1. we compute the sums in all direction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2. for each cell, multiplying that cells row and column totals and dividing by our total sample size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e.g. case (sport, male)= (29 * 50) / 75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e.g. case (family, male= (46 * 50) / 75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0906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228600" y="533400"/>
            <a:ext cx="5181600" cy="1922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Obs.    male female</a:t>
            </a:r>
            <a:endParaRPr lang="en-US" sz="2400" b="0" dirty="0">
              <a:latin typeface="Courier" pitchFamily="2" charset="0"/>
            </a:endParaRPr>
          </a:p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sport    26      3 </a:t>
            </a:r>
            <a:endParaRPr lang="en-US" sz="2400" b="0" dirty="0">
              <a:latin typeface="Courier" pitchFamily="2" charset="0"/>
            </a:endParaRPr>
          </a:p>
          <a:p>
            <a:r>
              <a:rPr lang="en-US" sz="2400" b="0" dirty="0">
                <a:solidFill>
                  <a:srgbClr val="99CC00"/>
                </a:solidFill>
                <a:latin typeface="Courier" pitchFamily="2" charset="0"/>
              </a:rPr>
              <a:t>family   24     22 </a:t>
            </a:r>
            <a:endParaRPr lang="en-US" sz="2400" b="0" dirty="0">
              <a:latin typeface="Courier" pitchFamily="2" charset="0"/>
            </a:endParaRPr>
          </a:p>
          <a:p>
            <a:r>
              <a:rPr lang="en-US" sz="2400" b="0" dirty="0">
                <a:latin typeface="Courier" pitchFamily="2" charset="0"/>
              </a:rPr>
              <a:t> 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5A0071A-C529-964A-A419-1380D5A087E9}"/>
              </a:ext>
            </a:extLst>
          </p:cNvPr>
          <p:cNvSpPr txBox="1">
            <a:spLocks/>
          </p:cNvSpPr>
          <p:nvPr/>
        </p:nvSpPr>
        <p:spPr bwMode="auto">
          <a:xfrm>
            <a:off x="751840" y="2531796"/>
            <a:ext cx="8077200" cy="394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GB" sz="2400" b="0" dirty="0">
                <a:latin typeface="arial" panose="020B0604020202020204" pitchFamily="34" charset="0"/>
              </a:rPr>
              <a:t>4. use same Chi-square formula </a:t>
            </a:r>
            <a:r>
              <a:rPr lang="en-US" sz="2400" b="0" dirty="0">
                <a:latin typeface="arial" panose="020B0604020202020204" pitchFamily="34" charset="0"/>
              </a:rPr>
              <a:t>than before</a:t>
            </a:r>
          </a:p>
          <a:p>
            <a:pPr>
              <a:spcBef>
                <a:spcPct val="20000"/>
              </a:spcBef>
              <a:defRPr/>
            </a:pPr>
            <a:endParaRPr lang="en-US" sz="2400" b="0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400" b="0" dirty="0">
                <a:latin typeface="arial" panose="020B0604020202020204" pitchFamily="34" charset="0"/>
              </a:rPr>
              <a:t>5. </a:t>
            </a:r>
            <a:r>
              <a:rPr lang="en-GB" sz="2400" b="0" dirty="0"/>
              <a:t>Calculate degree of freedom as DF =(number of rows−1)∗(number of columns−1) (here = 1)</a:t>
            </a:r>
          </a:p>
          <a:p>
            <a:pPr>
              <a:spcBef>
                <a:spcPct val="20000"/>
              </a:spcBef>
              <a:defRPr/>
            </a:pPr>
            <a:endParaRPr lang="en-GB" sz="2400" b="0" dirty="0"/>
          </a:p>
          <a:p>
            <a:pPr>
              <a:spcBef>
                <a:spcPct val="20000"/>
              </a:spcBef>
              <a:defRPr/>
            </a:pPr>
            <a:r>
              <a:rPr lang="en-GB" sz="2400" b="0" dirty="0"/>
              <a:t>6. Use the Chi-square table to conclude!</a:t>
            </a:r>
            <a:br>
              <a:rPr lang="en-GB" sz="2400" dirty="0"/>
            </a:br>
            <a:endParaRPr lang="en-GB" sz="2400" b="0" dirty="0">
              <a:latin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A459C-711F-1D45-ABF5-A4D2FD54AD07}"/>
              </a:ext>
            </a:extLst>
          </p:cNvPr>
          <p:cNvSpPr txBox="1">
            <a:spLocks/>
          </p:cNvSpPr>
          <p:nvPr/>
        </p:nvSpPr>
        <p:spPr bwMode="auto">
          <a:xfrm>
            <a:off x="4790440" y="457200"/>
            <a:ext cx="5181600" cy="1922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 b="0" dirty="0">
                <a:solidFill>
                  <a:srgbClr val="FF9900"/>
                </a:solidFill>
                <a:latin typeface="Courier" pitchFamily="2" charset="0"/>
              </a:rPr>
              <a:t>Exp.	    male female</a:t>
            </a:r>
          </a:p>
          <a:p>
            <a:r>
              <a:rPr lang="en-US" sz="2400" b="0" dirty="0">
                <a:solidFill>
                  <a:srgbClr val="FF9900"/>
                </a:solidFill>
                <a:latin typeface="Courier" pitchFamily="2" charset="0"/>
              </a:rPr>
              <a:t>sport    19.3     0.9 </a:t>
            </a:r>
          </a:p>
          <a:p>
            <a:r>
              <a:rPr lang="en-US" sz="2400" b="0" dirty="0">
                <a:solidFill>
                  <a:srgbClr val="FF9900"/>
                </a:solidFill>
                <a:latin typeface="Courier" pitchFamily="2" charset="0"/>
              </a:rPr>
              <a:t>family   30.6     15.3 </a:t>
            </a:r>
          </a:p>
          <a:p>
            <a:r>
              <a:rPr lang="en-US" sz="2400" b="0" dirty="0">
                <a:solidFill>
                  <a:srgbClr val="FF9900"/>
                </a:solidFill>
                <a:latin typeface="Courier" pitchFamily="2" charset="0"/>
              </a:rPr>
              <a:t>            </a:t>
            </a:r>
          </a:p>
        </p:txBody>
      </p:sp>
    </p:spTree>
    <p:extLst>
      <p:ext uri="{BB962C8B-B14F-4D97-AF65-F5344CB8AC3E}">
        <p14:creationId xmlns:p14="http://schemas.microsoft.com/office/powerpoint/2010/main" val="1210345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EFAAB98-290D-BE4F-968B-C90EDD5C8AEE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3EE36B6-D452-014B-A20C-237601AE8CC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7CEB8DAF-29B5-F049-AEE6-0FE246D99CB8}"/>
              </a:ext>
            </a:extLst>
          </p:cNvPr>
          <p:cNvSpPr/>
          <p:nvPr/>
        </p:nvSpPr>
        <p:spPr bwMode="auto">
          <a:xfrm>
            <a:off x="0" y="-274320"/>
            <a:ext cx="7400098" cy="7101840"/>
          </a:xfrm>
          <a:custGeom>
            <a:avLst/>
            <a:gdLst>
              <a:gd name="connsiteX0" fmla="*/ 0 w 7467600"/>
              <a:gd name="connsiteY0" fmla="*/ 121920 h 7101840"/>
              <a:gd name="connsiteX1" fmla="*/ 30480 w 7467600"/>
              <a:gd name="connsiteY1" fmla="*/ 7101840 h 7101840"/>
              <a:gd name="connsiteX2" fmla="*/ 5791200 w 7467600"/>
              <a:gd name="connsiteY2" fmla="*/ 7071360 h 7101840"/>
              <a:gd name="connsiteX3" fmla="*/ 5821680 w 7467600"/>
              <a:gd name="connsiteY3" fmla="*/ 3566160 h 7101840"/>
              <a:gd name="connsiteX4" fmla="*/ 7315200 w 7467600"/>
              <a:gd name="connsiteY4" fmla="*/ 2407920 h 7101840"/>
              <a:gd name="connsiteX5" fmla="*/ 7467600 w 7467600"/>
              <a:gd name="connsiteY5" fmla="*/ 2133600 h 7101840"/>
              <a:gd name="connsiteX6" fmla="*/ 7467600 w 7467600"/>
              <a:gd name="connsiteY6" fmla="*/ 1402080 h 7101840"/>
              <a:gd name="connsiteX7" fmla="*/ 6035040 w 7467600"/>
              <a:gd name="connsiteY7" fmla="*/ 1310640 h 7101840"/>
              <a:gd name="connsiteX8" fmla="*/ 3322320 w 7467600"/>
              <a:gd name="connsiteY8" fmla="*/ 1280160 h 7101840"/>
              <a:gd name="connsiteX9" fmla="*/ 2865120 w 7467600"/>
              <a:gd name="connsiteY9" fmla="*/ 0 h 7101840"/>
              <a:gd name="connsiteX10" fmla="*/ 0 w 7467600"/>
              <a:gd name="connsiteY10" fmla="*/ 213360 h 710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67600" h="7101840">
                <a:moveTo>
                  <a:pt x="0" y="121920"/>
                </a:moveTo>
                <a:lnTo>
                  <a:pt x="30480" y="7101840"/>
                </a:lnTo>
                <a:lnTo>
                  <a:pt x="5791200" y="7071360"/>
                </a:lnTo>
                <a:lnTo>
                  <a:pt x="5821680" y="3566160"/>
                </a:lnTo>
                <a:lnTo>
                  <a:pt x="7315200" y="2407920"/>
                </a:lnTo>
                <a:lnTo>
                  <a:pt x="7467600" y="2133600"/>
                </a:lnTo>
                <a:lnTo>
                  <a:pt x="7467600" y="1402080"/>
                </a:lnTo>
                <a:lnTo>
                  <a:pt x="6035040" y="1310640"/>
                </a:lnTo>
                <a:lnTo>
                  <a:pt x="3322320" y="1280160"/>
                </a:lnTo>
                <a:lnTo>
                  <a:pt x="2865120" y="0"/>
                </a:lnTo>
                <a:lnTo>
                  <a:pt x="0" y="213360"/>
                </a:lnTo>
              </a:path>
            </a:pathLst>
          </a:cu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78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533400" y="838200"/>
            <a:ext cx="82296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table = matrix(c(26, 24, 3, 22), </a:t>
            </a:r>
            <a:r>
              <a:rPr lang="en-US" b="0" dirty="0" err="1">
                <a:latin typeface="Courier" pitchFamily="2" charset="0"/>
              </a:rPr>
              <a:t>ncol</a:t>
            </a:r>
            <a:r>
              <a:rPr lang="en-US" b="0" dirty="0">
                <a:latin typeface="Courier" pitchFamily="2" charset="0"/>
              </a:rPr>
              <a:t>=2)</a:t>
            </a:r>
          </a:p>
          <a:p>
            <a:r>
              <a:rPr lang="en-US" b="0" dirty="0" err="1">
                <a:latin typeface="Courier" pitchFamily="2" charset="0"/>
              </a:rPr>
              <a:t>colnames</a:t>
            </a:r>
            <a:r>
              <a:rPr lang="en-US" b="0" dirty="0">
                <a:latin typeface="Courier" pitchFamily="2" charset="0"/>
              </a:rPr>
              <a:t>(table) = c('male', 'female')</a:t>
            </a:r>
          </a:p>
          <a:p>
            <a:r>
              <a:rPr lang="en-US" b="0" dirty="0" err="1">
                <a:latin typeface="Courier" pitchFamily="2" charset="0"/>
              </a:rPr>
              <a:t>rownames</a:t>
            </a:r>
            <a:r>
              <a:rPr lang="en-US" b="0" dirty="0">
                <a:latin typeface="Courier" pitchFamily="2" charset="0"/>
              </a:rPr>
              <a:t>(table) = c('</a:t>
            </a:r>
            <a:r>
              <a:rPr lang="en-US" b="0" dirty="0" err="1">
                <a:latin typeface="Courier" pitchFamily="2" charset="0"/>
              </a:rPr>
              <a:t>sport','family</a:t>
            </a:r>
            <a:r>
              <a:rPr lang="en-US" b="0" dirty="0">
                <a:latin typeface="Courier" pitchFamily="2" charset="0"/>
              </a:rPr>
              <a:t>’)</a:t>
            </a:r>
          </a:p>
          <a:p>
            <a:r>
              <a:rPr lang="en-US" b="0" dirty="0" err="1">
                <a:latin typeface="Courier" pitchFamily="2" charset="0"/>
              </a:rPr>
              <a:t>addmargins</a:t>
            </a:r>
            <a:r>
              <a:rPr lang="en-US" b="0" dirty="0">
                <a:latin typeface="Courier" pitchFamily="2" charset="0"/>
              </a:rPr>
              <a:t>(table)</a:t>
            </a:r>
          </a:p>
          <a:p>
            <a:endParaRPr lang="en-US" b="0" dirty="0"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       male female Sum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sport    26      3  29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family   24     22  46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Sum      50     25  75</a:t>
            </a:r>
          </a:p>
          <a:p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US" b="0" dirty="0" err="1">
                <a:latin typeface="Courier" pitchFamily="2" charset="0"/>
              </a:rPr>
              <a:t>chisq.test</a:t>
            </a:r>
            <a:r>
              <a:rPr lang="en-US" b="0" dirty="0">
                <a:latin typeface="Courier" pitchFamily="2" charset="0"/>
              </a:rPr>
              <a:t>(</a:t>
            </a:r>
            <a:r>
              <a:rPr lang="en-US" b="0" dirty="0" err="1">
                <a:latin typeface="Courier" pitchFamily="2" charset="0"/>
              </a:rPr>
              <a:t>table,correct</a:t>
            </a:r>
            <a:r>
              <a:rPr lang="en-US" b="0" dirty="0">
                <a:latin typeface="Courier" pitchFamily="2" charset="0"/>
              </a:rPr>
              <a:t>=FALSE) #must use correct=FALSE for a 2 by 2 table otherwise = TRUE</a:t>
            </a:r>
          </a:p>
          <a:p>
            <a:br>
              <a:rPr lang="en-US" b="0" dirty="0">
                <a:solidFill>
                  <a:srgbClr val="99CC00"/>
                </a:solidFill>
                <a:latin typeface="Courier" pitchFamily="2" charset="0"/>
              </a:rPr>
            </a:br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Pearson's Chi-squared test</a:t>
            </a:r>
          </a:p>
          <a:p>
            <a:br>
              <a:rPr lang="en-US" b="0" dirty="0">
                <a:solidFill>
                  <a:srgbClr val="99CC00"/>
                </a:solidFill>
                <a:latin typeface="Courier" pitchFamily="2" charset="0"/>
              </a:rPr>
            </a:br>
            <a:endParaRPr lang="en-US" b="0" dirty="0">
              <a:solidFill>
                <a:srgbClr val="99CC00"/>
              </a:solidFill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data:  table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X-squared = 11.244, </a:t>
            </a:r>
            <a:r>
              <a:rPr lang="en-US" b="0" dirty="0" err="1">
                <a:solidFill>
                  <a:srgbClr val="99CC00"/>
                </a:solidFill>
                <a:latin typeface="Courier" pitchFamily="2" charset="0"/>
              </a:rPr>
              <a:t>df</a:t>
            </a:r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 = 1, p-value = 0.0007986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93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533400" y="2971800"/>
            <a:ext cx="8077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we reject the null and conclude that car type preference is dependant of gender</a:t>
            </a:r>
            <a:endParaRPr lang="en-GB" sz="2400" dirty="0">
              <a:solidFill>
                <a:srgbClr val="99CC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850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807075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extra R</a:t>
            </a:r>
          </a:p>
        </p:txBody>
      </p:sp>
    </p:spTree>
    <p:extLst>
      <p:ext uri="{BB962C8B-B14F-4D97-AF65-F5344CB8AC3E}">
        <p14:creationId xmlns:p14="http://schemas.microsoft.com/office/powerpoint/2010/main" val="258620040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195C912-C9C7-FA43-B375-6E085B155B46}"/>
              </a:ext>
            </a:extLst>
          </p:cNvPr>
          <p:cNvGrpSpPr/>
          <p:nvPr/>
        </p:nvGrpSpPr>
        <p:grpSpPr>
          <a:xfrm rot="5400000">
            <a:off x="2904717" y="1438683"/>
            <a:ext cx="3105260" cy="4037894"/>
            <a:chOff x="5886340" y="2187782"/>
            <a:chExt cx="3105260" cy="403789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3FCDB4C3-3202-8146-838E-2BCCC4715232}"/>
                </a:ext>
              </a:extLst>
            </p:cNvPr>
            <p:cNvSpPr/>
            <p:nvPr/>
          </p:nvSpPr>
          <p:spPr bwMode="auto">
            <a:xfrm>
              <a:off x="7437992" y="2199505"/>
              <a:ext cx="673412" cy="370587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07C6F7D-7FEB-B540-866E-EEDC2D6123FD}"/>
                </a:ext>
              </a:extLst>
            </p:cNvPr>
            <p:cNvSpPr/>
            <p:nvPr/>
          </p:nvSpPr>
          <p:spPr bwMode="auto">
            <a:xfrm>
              <a:off x="8234796" y="2187782"/>
              <a:ext cx="756804" cy="376254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&gt;2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954EEA2-46C1-DC4F-8CCD-0E6CD7027E7F}"/>
                </a:ext>
              </a:extLst>
            </p:cNvPr>
            <p:cNvSpPr/>
            <p:nvPr/>
          </p:nvSpPr>
          <p:spPr bwMode="auto">
            <a:xfrm>
              <a:off x="6347838" y="2983497"/>
              <a:ext cx="879795" cy="44419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Non 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D4C689C-46E6-AB45-869D-1CBA62E8FC93}"/>
                </a:ext>
              </a:extLst>
            </p:cNvPr>
            <p:cNvSpPr/>
            <p:nvPr/>
          </p:nvSpPr>
          <p:spPr bwMode="auto">
            <a:xfrm>
              <a:off x="7707953" y="2990088"/>
              <a:ext cx="652363" cy="437599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36B7536-10E1-4142-B6A2-0A9C91278E9E}"/>
                </a:ext>
              </a:extLst>
            </p:cNvPr>
            <p:cNvSpPr/>
            <p:nvPr/>
          </p:nvSpPr>
          <p:spPr bwMode="auto">
            <a:xfrm>
              <a:off x="5886340" y="3669297"/>
              <a:ext cx="794992" cy="80517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Counts &gt;= 5 in &gt;= 75% cells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6FF4481-2D08-134C-88DC-8288C0A06C54}"/>
                </a:ext>
              </a:extLst>
            </p:cNvPr>
            <p:cNvSpPr/>
            <p:nvPr/>
          </p:nvSpPr>
          <p:spPr bwMode="auto">
            <a:xfrm>
              <a:off x="6746964" y="3669297"/>
              <a:ext cx="783668" cy="894097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Counts &gt;= 5 in &lt; 75% cells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D1722B7-6652-5249-BA56-99F08D8E0690}"/>
                </a:ext>
              </a:extLst>
            </p:cNvPr>
            <p:cNvSpPr/>
            <p:nvPr/>
          </p:nvSpPr>
          <p:spPr bwMode="auto">
            <a:xfrm rot="16200000">
              <a:off x="5606260" y="5317000"/>
              <a:ext cx="1343362" cy="390498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Chi-square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D1A0A03-B335-2B4F-BFAD-2B319CEB77C9}"/>
                </a:ext>
              </a:extLst>
            </p:cNvPr>
            <p:cNvSpPr/>
            <p:nvPr/>
          </p:nvSpPr>
          <p:spPr bwMode="auto">
            <a:xfrm rot="16200000">
              <a:off x="6467117" y="5257358"/>
              <a:ext cx="1343362" cy="555067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Fisher’s exact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23D436F-33F8-EB40-BE15-DDE647CB06C7}"/>
                </a:ext>
              </a:extLst>
            </p:cNvPr>
            <p:cNvSpPr/>
            <p:nvPr/>
          </p:nvSpPr>
          <p:spPr bwMode="auto">
            <a:xfrm rot="16200000">
              <a:off x="7372481" y="5385352"/>
              <a:ext cx="1343362" cy="293558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 err="1">
                  <a:latin typeface="Arial" pitchFamily="-112" charset="0"/>
                  <a:ea typeface="Arial" pitchFamily="-112" charset="0"/>
                  <a:cs typeface="Arial" pitchFamily="-112" charset="0"/>
                </a:rPr>
                <a:t>McNemar’s</a:t>
              </a: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93898B3-AA0A-B14B-95B1-B7CC0A9519D9}"/>
                </a:ext>
              </a:extLst>
            </p:cNvPr>
            <p:cNvSpPr/>
            <p:nvPr/>
          </p:nvSpPr>
          <p:spPr bwMode="auto">
            <a:xfrm rot="16200000">
              <a:off x="7941517" y="5358746"/>
              <a:ext cx="1343362" cy="390498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Chi-square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B3112A3-7D8C-8245-AEE8-FE2FCB8BB625}"/>
                </a:ext>
              </a:extLst>
            </p:cNvPr>
            <p:cNvCxnSpPr>
              <a:cxnSpLocks/>
              <a:stCxn id="3" idx="2"/>
              <a:endCxn id="5" idx="0"/>
            </p:cNvCxnSpPr>
            <p:nvPr/>
          </p:nvCxnSpPr>
          <p:spPr bwMode="auto">
            <a:xfrm flipH="1">
              <a:off x="6787736" y="2570092"/>
              <a:ext cx="986962" cy="413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2D74ADE-B407-BE45-87DA-92E97D5C8DF2}"/>
                </a:ext>
              </a:extLst>
            </p:cNvPr>
            <p:cNvCxnSpPr>
              <a:cxnSpLocks/>
              <a:stCxn id="3" idx="2"/>
              <a:endCxn id="6" idx="0"/>
            </p:cNvCxnSpPr>
            <p:nvPr/>
          </p:nvCxnSpPr>
          <p:spPr bwMode="auto">
            <a:xfrm>
              <a:off x="7774698" y="2570092"/>
              <a:ext cx="259437" cy="4199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FA20F0A-0B89-9A45-A475-0B44172C0B15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 bwMode="auto">
            <a:xfrm flipH="1">
              <a:off x="6283836" y="3427687"/>
              <a:ext cx="503900" cy="2416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DEE9C7-DC9C-6240-9E0C-2E58F88D5FB8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 bwMode="auto">
            <a:xfrm>
              <a:off x="6787736" y="3427687"/>
              <a:ext cx="351062" cy="2416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7B360E-A3B6-9A4C-98AA-AD53B12F5E2C}"/>
                </a:ext>
              </a:extLst>
            </p:cNvPr>
            <p:cNvCxnSpPr>
              <a:cxnSpLocks/>
              <a:stCxn id="7" idx="2"/>
              <a:endCxn id="9" idx="3"/>
            </p:cNvCxnSpPr>
            <p:nvPr/>
          </p:nvCxnSpPr>
          <p:spPr bwMode="auto">
            <a:xfrm flipH="1">
              <a:off x="6277941" y="4474467"/>
              <a:ext cx="5895" cy="3661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D52B93E-3556-6749-B7E5-945774F80C1D}"/>
                </a:ext>
              </a:extLst>
            </p:cNvPr>
            <p:cNvCxnSpPr>
              <a:cxnSpLocks/>
              <a:stCxn id="8" idx="2"/>
              <a:endCxn id="10" idx="3"/>
            </p:cNvCxnSpPr>
            <p:nvPr/>
          </p:nvCxnSpPr>
          <p:spPr bwMode="auto">
            <a:xfrm>
              <a:off x="7138798" y="4563394"/>
              <a:ext cx="1" cy="29981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7AD3BB5-684A-6A45-84C1-BCBE5E875A0C}"/>
                </a:ext>
              </a:extLst>
            </p:cNvPr>
            <p:cNvCxnSpPr>
              <a:cxnSpLocks/>
              <a:stCxn id="6" idx="2"/>
              <a:endCxn id="11" idx="3"/>
            </p:cNvCxnSpPr>
            <p:nvPr/>
          </p:nvCxnSpPr>
          <p:spPr bwMode="auto">
            <a:xfrm>
              <a:off x="8034135" y="3427687"/>
              <a:ext cx="10027" cy="14327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6F77A28-99B8-1D4C-9C3A-D3A157F0EF83}"/>
                </a:ext>
              </a:extLst>
            </p:cNvPr>
            <p:cNvCxnSpPr>
              <a:cxnSpLocks/>
              <a:stCxn id="4" idx="2"/>
              <a:endCxn id="12" idx="3"/>
            </p:cNvCxnSpPr>
            <p:nvPr/>
          </p:nvCxnSpPr>
          <p:spPr bwMode="auto">
            <a:xfrm>
              <a:off x="8613198" y="2564036"/>
              <a:ext cx="0" cy="23182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63910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533400" y="838200"/>
            <a:ext cx="82296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&gt; library(MASS)       # load the MASS package </a:t>
            </a:r>
            <a:br>
              <a:rPr lang="en-US" b="0" dirty="0">
                <a:latin typeface="Courier" pitchFamily="2" charset="0"/>
              </a:rPr>
            </a:br>
            <a:r>
              <a:rPr lang="en-US" b="0" dirty="0">
                <a:latin typeface="Courier" pitchFamily="2" charset="0"/>
              </a:rPr>
              <a:t>&gt; </a:t>
            </a:r>
            <a:r>
              <a:rPr lang="en-US" b="0" dirty="0" err="1">
                <a:latin typeface="Courier" pitchFamily="2" charset="0"/>
              </a:rPr>
              <a:t>tbl</a:t>
            </a:r>
            <a:r>
              <a:rPr lang="en-US" b="0" dirty="0">
                <a:latin typeface="Courier" pitchFamily="2" charset="0"/>
              </a:rPr>
              <a:t> = table(</a:t>
            </a:r>
            <a:r>
              <a:rPr lang="en-US" b="0" dirty="0" err="1">
                <a:latin typeface="Courier" pitchFamily="2" charset="0"/>
              </a:rPr>
              <a:t>survey$Smoke</a:t>
            </a:r>
            <a:r>
              <a:rPr lang="en-US" b="0" dirty="0">
                <a:latin typeface="Courier" pitchFamily="2" charset="0"/>
              </a:rPr>
              <a:t>, </a:t>
            </a:r>
            <a:r>
              <a:rPr lang="en-US" b="0" dirty="0" err="1">
                <a:latin typeface="Courier" pitchFamily="2" charset="0"/>
              </a:rPr>
              <a:t>survey$Exer</a:t>
            </a:r>
            <a:r>
              <a:rPr lang="en-US" b="0" dirty="0">
                <a:latin typeface="Courier" pitchFamily="2" charset="0"/>
              </a:rPr>
              <a:t>) </a:t>
            </a: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&gt; 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tbl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                 # the contingency table </a:t>
            </a:r>
            <a:br>
              <a:rPr lang="en-GB" b="0" dirty="0">
                <a:latin typeface="Courier" pitchFamily="2" charset="0"/>
                <a:cs typeface="Arial" pitchFamily="-112" charset="0"/>
              </a:rPr>
            </a:br>
            <a:r>
              <a:rPr lang="en-GB" b="0" dirty="0">
                <a:latin typeface="Courier" pitchFamily="2" charset="0"/>
                <a:cs typeface="Arial" pitchFamily="-112" charset="0"/>
              </a:rPr>
              <a:t> </a:t>
            </a:r>
            <a:br>
              <a:rPr lang="en-GB" b="0" dirty="0">
                <a:latin typeface="Courier" pitchFamily="2" charset="0"/>
                <a:cs typeface="Arial" pitchFamily="-112" charset="0"/>
              </a:rPr>
            </a:b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      Freq None Some </a:t>
            </a:r>
            <a:b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Heavy    7    1    3 </a:t>
            </a:r>
            <a:b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Never   87   18   84 </a:t>
            </a:r>
            <a:b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</a:t>
            </a:r>
            <a:r>
              <a:rPr lang="en-GB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Occas</a:t>
            </a: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 12    3    4 </a:t>
            </a:r>
            <a:b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</a:t>
            </a:r>
            <a:r>
              <a:rPr lang="en-GB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Regul</a:t>
            </a: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  9    1    7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fisher.test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tbl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) # if Counts &gt;= 5 in &lt; 75% cells otherwise or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chisq.test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tbl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) </a:t>
            </a:r>
          </a:p>
          <a:p>
            <a:br>
              <a:rPr lang="en-GB" b="0" dirty="0">
                <a:latin typeface="Courier" pitchFamily="2" charset="0"/>
                <a:cs typeface="Arial" pitchFamily="-112" charset="0"/>
              </a:rPr>
            </a:br>
            <a:r>
              <a:rPr lang="en-GB" b="0" dirty="0">
                <a:latin typeface="Courier" pitchFamily="2" charset="0"/>
                <a:cs typeface="Arial" pitchFamily="-112" charset="0"/>
              </a:rPr>
              <a:t> </a:t>
            </a:r>
            <a:b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       Fisher's Exact Test for Count Data</a:t>
            </a:r>
          </a:p>
          <a:p>
            <a:b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</a:br>
            <a:endParaRPr lang="en-GB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data:  </a:t>
            </a:r>
            <a:r>
              <a:rPr lang="en-GB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tbl</a:t>
            </a:r>
            <a:endParaRPr lang="en-GB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p-value = 0.4138</a:t>
            </a:r>
          </a:p>
          <a:p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alternative hypothesis: </a:t>
            </a:r>
            <a:r>
              <a:rPr lang="en-GB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two.sided</a:t>
            </a:r>
            <a:endParaRPr lang="en-GB" b="0" dirty="0">
              <a:solidFill>
                <a:srgbClr val="99CC00"/>
              </a:solidFill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9F46BE-C486-1F4F-931E-EA143FD35632}"/>
              </a:ext>
            </a:extLst>
          </p:cNvPr>
          <p:cNvSpPr/>
          <p:nvPr/>
        </p:nvSpPr>
        <p:spPr>
          <a:xfrm>
            <a:off x="533400" y="389683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Fisher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80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533400" y="838200"/>
            <a:ext cx="82296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# </a:t>
            </a:r>
            <a:r>
              <a:rPr lang="en-US" b="0" dirty="0" err="1">
                <a:latin typeface="Courier" pitchFamily="2" charset="0"/>
              </a:rPr>
              <a:t>mcnemar</a:t>
            </a:r>
            <a:r>
              <a:rPr lang="en-US" b="0" dirty="0">
                <a:latin typeface="Courier" pitchFamily="2" charset="0"/>
              </a:rPr>
              <a:t> example on presidential Approval Ratings: Approval of the President's performance in office in two surveys, one month apart, for a random sample of 1600 voting-age Americans. </a:t>
            </a:r>
          </a:p>
          <a:p>
            <a:endParaRPr lang="en-US" b="0" dirty="0">
              <a:latin typeface="Courier" pitchFamily="2" charset="0"/>
            </a:endParaRPr>
          </a:p>
          <a:p>
            <a:r>
              <a:rPr lang="en-US" b="0" dirty="0">
                <a:latin typeface="Courier" pitchFamily="2" charset="0"/>
              </a:rPr>
              <a:t>Performance &lt;- matrix(c(794, 86, 150, 570), </a:t>
            </a:r>
            <a:r>
              <a:rPr lang="en-US" b="0" dirty="0" err="1">
                <a:latin typeface="Courier" pitchFamily="2" charset="0"/>
              </a:rPr>
              <a:t>nrow</a:t>
            </a:r>
            <a:r>
              <a:rPr lang="en-US" b="0" dirty="0">
                <a:latin typeface="Courier" pitchFamily="2" charset="0"/>
              </a:rPr>
              <a:t> = 2, </a:t>
            </a:r>
            <a:r>
              <a:rPr lang="en-US" b="0" dirty="0" err="1">
                <a:latin typeface="Courier" pitchFamily="2" charset="0"/>
              </a:rPr>
              <a:t>dimnames</a:t>
            </a:r>
            <a:r>
              <a:rPr lang="en-US" b="0" dirty="0">
                <a:latin typeface="Courier" pitchFamily="2" charset="0"/>
              </a:rPr>
              <a:t> = list("1st Survey" = c("Approve", "Disapprove"), "2nd Survey" = c("Approve", "Disapprove"))) </a:t>
            </a:r>
          </a:p>
          <a:p>
            <a:r>
              <a:rPr lang="en-US" b="0" dirty="0">
                <a:latin typeface="Courier" pitchFamily="2" charset="0"/>
              </a:rPr>
              <a:t>Performance </a:t>
            </a:r>
          </a:p>
          <a:p>
            <a:endParaRPr lang="en-US" b="0" dirty="0">
              <a:latin typeface="Courier" pitchFamily="2" charset="0"/>
            </a:endParaRP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            2nd Survey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1st Survey   Approve Disapprove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  Approve        794        150</a:t>
            </a:r>
          </a:p>
          <a:p>
            <a:r>
              <a:rPr lang="en-US" b="0" dirty="0">
                <a:solidFill>
                  <a:srgbClr val="99CC00"/>
                </a:solidFill>
                <a:latin typeface="Courier" pitchFamily="2" charset="0"/>
              </a:rPr>
              <a:t>  Disapprove      86        570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r>
              <a:rPr lang="en-US" b="0" dirty="0" err="1">
                <a:latin typeface="Courier" pitchFamily="2" charset="0"/>
              </a:rPr>
              <a:t>mcnemar.test</a:t>
            </a:r>
            <a:r>
              <a:rPr lang="en-US" b="0" dirty="0">
                <a:latin typeface="Courier" pitchFamily="2" charset="0"/>
              </a:rPr>
              <a:t>(Performance) </a:t>
            </a:r>
            <a:r>
              <a:rPr lang="en-GB" b="0" dirty="0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 </a:t>
            </a: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A848D8-A44D-1E47-B556-57E4DC2B7A09}"/>
              </a:ext>
            </a:extLst>
          </p:cNvPr>
          <p:cNvSpPr/>
          <p:nvPr/>
        </p:nvSpPr>
        <p:spPr>
          <a:xfrm>
            <a:off x="533400" y="38968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dirty="0" err="1">
                <a:solidFill>
                  <a:srgbClr val="99CC00"/>
                </a:solidFill>
                <a:latin typeface="Courier" pitchFamily="2" charset="0"/>
                <a:cs typeface="Arial" pitchFamily="-112" charset="0"/>
              </a:rPr>
              <a:t>mcnemar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72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638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pre-summary</a:t>
            </a:r>
          </a:p>
        </p:txBody>
      </p:sp>
    </p:spTree>
    <p:extLst>
      <p:ext uri="{BB962C8B-B14F-4D97-AF65-F5344CB8AC3E}">
        <p14:creationId xmlns:p14="http://schemas.microsoft.com/office/powerpoint/2010/main" val="253170095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DBFF3-07C8-794A-A14A-0B16F115CED8}"/>
              </a:ext>
            </a:extLst>
          </p:cNvPr>
          <p:cNvSpPr txBox="1">
            <a:spLocks/>
          </p:cNvSpPr>
          <p:nvPr/>
        </p:nvSpPr>
        <p:spPr bwMode="auto">
          <a:xfrm>
            <a:off x="533400" y="3048000"/>
            <a:ext cx="830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ok so now you know almost all the tests needed!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35466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11E81418-32FF-3741-88EF-B4A7CBB0E7C5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C349D086-6EC7-0B4F-BA9C-2F063E9520E0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E6EF8C90-D6EF-7648-B118-8DCA213E77CB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D1921592-D227-3E4C-AFAE-4C57FC6EF7D8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9D5DFA64-5DBE-C242-801B-D3FAAD87C1B4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C1858D-02CB-5049-B641-DDAC217A89B6}"/>
              </a:ext>
            </a:extLst>
          </p:cNvPr>
          <p:cNvCxnSpPr>
            <a:stCxn id="78" idx="1"/>
            <a:endCxn id="79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BE76573-BB15-5746-8B55-D160F4399E69}"/>
              </a:ext>
            </a:extLst>
          </p:cNvPr>
          <p:cNvCxnSpPr>
            <a:stCxn id="78" idx="3"/>
            <a:endCxn id="84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8232A5B-0DB3-134A-97DE-37183FAE2F4D}"/>
              </a:ext>
            </a:extLst>
          </p:cNvPr>
          <p:cNvCxnSpPr>
            <a:cxnSpLocks/>
            <a:endCxn id="83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FDD1D4F-C768-3846-A99A-C46862F8373D}"/>
              </a:ext>
            </a:extLst>
          </p:cNvPr>
          <p:cNvCxnSpPr>
            <a:cxnSpLocks/>
            <a:stCxn id="79" idx="2"/>
            <a:endCxn id="85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525A455-6F40-5641-8CD9-442F11E52BA7}"/>
              </a:ext>
            </a:extLst>
          </p:cNvPr>
          <p:cNvCxnSpPr>
            <a:cxnSpLocks/>
            <a:stCxn id="84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982CFEA-8F0E-2843-85C2-EC1057D11369}"/>
              </a:ext>
            </a:extLst>
          </p:cNvPr>
          <p:cNvCxnSpPr>
            <a:cxnSpLocks/>
            <a:stCxn id="84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63037943-A4B1-0C4B-920C-6F954FB6AF08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68211B7-E3AB-334C-BA26-232FBF5B926C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41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B46A3C-E734-844F-94AA-8DFB899718C9}"/>
              </a:ext>
            </a:extLst>
          </p:cNvPr>
          <p:cNvGrpSpPr/>
          <p:nvPr/>
        </p:nvGrpSpPr>
        <p:grpSpPr>
          <a:xfrm>
            <a:off x="120425" y="-767785"/>
            <a:ext cx="8871175" cy="5970761"/>
            <a:chOff x="120425" y="353839"/>
            <a:chExt cx="8871175" cy="5970761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A13B1C3D-D028-6549-858B-E44B1A48CE04}"/>
                </a:ext>
              </a:extLst>
            </p:cNvPr>
            <p:cNvSpPr/>
            <p:nvPr/>
          </p:nvSpPr>
          <p:spPr bwMode="auto">
            <a:xfrm>
              <a:off x="3622764" y="353839"/>
              <a:ext cx="2286000" cy="38100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What type of data?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00DC48AC-FE88-9347-8698-A5362BE3C496}"/>
                </a:ext>
              </a:extLst>
            </p:cNvPr>
            <p:cNvSpPr/>
            <p:nvPr/>
          </p:nvSpPr>
          <p:spPr bwMode="auto">
            <a:xfrm>
              <a:off x="727164" y="382727"/>
              <a:ext cx="2008909" cy="646018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scale independent variable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3448D37A-1171-0E4E-933E-13B9E9E35804}"/>
                </a:ext>
              </a:extLst>
            </p:cNvPr>
            <p:cNvSpPr/>
            <p:nvPr/>
          </p:nvSpPr>
          <p:spPr bwMode="auto">
            <a:xfrm>
              <a:off x="252034" y="1231612"/>
              <a:ext cx="1203239" cy="744425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scale dependent variable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F86FA6BA-ED83-3043-BD38-7567CBD544DA}"/>
                </a:ext>
              </a:extLst>
            </p:cNvPr>
            <p:cNvSpPr/>
            <p:nvPr/>
          </p:nvSpPr>
          <p:spPr bwMode="auto">
            <a:xfrm>
              <a:off x="6529889" y="353839"/>
              <a:ext cx="2033980" cy="568635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categorical independent variable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943EFA48-634A-1040-BD61-A0B3D4249359}"/>
                </a:ext>
              </a:extLst>
            </p:cNvPr>
            <p:cNvSpPr/>
            <p:nvPr/>
          </p:nvSpPr>
          <p:spPr bwMode="auto">
            <a:xfrm>
              <a:off x="1771678" y="1248473"/>
              <a:ext cx="1122523" cy="727564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categorical dependent variable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1012CFBC-E696-CF46-BF61-3E63989F9FAE}"/>
                </a:ext>
              </a:extLst>
            </p:cNvPr>
            <p:cNvSpPr/>
            <p:nvPr/>
          </p:nvSpPr>
          <p:spPr bwMode="auto">
            <a:xfrm>
              <a:off x="252035" y="2209335"/>
              <a:ext cx="1203238" cy="427542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regressions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A377B74C-DFE8-2C4F-A3A6-0D63EF0C393B}"/>
                </a:ext>
              </a:extLst>
            </p:cNvPr>
            <p:cNvSpPr/>
            <p:nvPr/>
          </p:nvSpPr>
          <p:spPr bwMode="auto">
            <a:xfrm>
              <a:off x="1793964" y="2163247"/>
              <a:ext cx="1080955" cy="503740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logistic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regressions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F7D3EC5C-A487-A440-A20E-A1FAB784FD86}"/>
                </a:ext>
              </a:extLst>
            </p:cNvPr>
            <p:cNvSpPr/>
            <p:nvPr/>
          </p:nvSpPr>
          <p:spPr bwMode="auto">
            <a:xfrm>
              <a:off x="4001800" y="2171560"/>
              <a:ext cx="1004756" cy="465317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normally distributed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9AE4C9B8-D9D9-014E-8B6A-BAED1DAE0B6A}"/>
                </a:ext>
              </a:extLst>
            </p:cNvPr>
            <p:cNvSpPr/>
            <p:nvPr/>
          </p:nvSpPr>
          <p:spPr bwMode="auto">
            <a:xfrm>
              <a:off x="5157342" y="2174746"/>
              <a:ext cx="769227" cy="441928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skewed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265158EE-C88B-404D-803E-65C02FEFBA60}"/>
                </a:ext>
              </a:extLst>
            </p:cNvPr>
            <p:cNvSpPr/>
            <p:nvPr/>
          </p:nvSpPr>
          <p:spPr bwMode="auto">
            <a:xfrm>
              <a:off x="2784564" y="3094282"/>
              <a:ext cx="673412" cy="370587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F70BBFC6-7370-1A4D-B06F-C86E4FD87876}"/>
                </a:ext>
              </a:extLst>
            </p:cNvPr>
            <p:cNvSpPr/>
            <p:nvPr/>
          </p:nvSpPr>
          <p:spPr bwMode="auto">
            <a:xfrm>
              <a:off x="4537164" y="3088615"/>
              <a:ext cx="756804" cy="376254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&gt;2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F5E84A27-0E36-A949-8D4A-BCDFB194A32C}"/>
                </a:ext>
              </a:extLst>
            </p:cNvPr>
            <p:cNvSpPr/>
            <p:nvPr/>
          </p:nvSpPr>
          <p:spPr bwMode="auto">
            <a:xfrm>
              <a:off x="120425" y="3658115"/>
              <a:ext cx="879795" cy="44419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Non 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D2099985-858B-F44A-BBCB-4A91393FCE1C}"/>
                </a:ext>
              </a:extLst>
            </p:cNvPr>
            <p:cNvSpPr/>
            <p:nvPr/>
          </p:nvSpPr>
          <p:spPr bwMode="auto">
            <a:xfrm>
              <a:off x="1031964" y="3664706"/>
              <a:ext cx="652363" cy="437599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0CADC7CD-4344-3948-8930-DF252CCC342E}"/>
                </a:ext>
              </a:extLst>
            </p:cNvPr>
            <p:cNvSpPr/>
            <p:nvPr/>
          </p:nvSpPr>
          <p:spPr bwMode="auto">
            <a:xfrm rot="16200000">
              <a:off x="126026" y="5101240"/>
              <a:ext cx="880945" cy="282277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T-test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D846644E-5BFB-B04D-B0E7-CF842AAFA353}"/>
                </a:ext>
              </a:extLst>
            </p:cNvPr>
            <p:cNvSpPr/>
            <p:nvPr/>
          </p:nvSpPr>
          <p:spPr bwMode="auto">
            <a:xfrm rot="16200000">
              <a:off x="601636" y="5405065"/>
              <a:ext cx="1522694" cy="316375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Paired-t-test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2BBBADC6-7D64-8B40-965D-9C810CBF6F6D}"/>
                </a:ext>
              </a:extLst>
            </p:cNvPr>
            <p:cNvSpPr/>
            <p:nvPr/>
          </p:nvSpPr>
          <p:spPr bwMode="auto">
            <a:xfrm rot="16200000">
              <a:off x="1623952" y="5038658"/>
              <a:ext cx="819785" cy="327361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ANOVA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2A62E553-07E7-7B49-B0E7-E1BFDA5C7939}"/>
                </a:ext>
              </a:extLst>
            </p:cNvPr>
            <p:cNvSpPr/>
            <p:nvPr/>
          </p:nvSpPr>
          <p:spPr bwMode="auto">
            <a:xfrm rot="16200000">
              <a:off x="1991479" y="5283542"/>
              <a:ext cx="1420692" cy="457415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Mann-Whitney </a:t>
              </a:r>
              <a:r>
                <a:rPr lang="en-US" sz="1200" b="0" dirty="0" err="1">
                  <a:latin typeface="Arial" pitchFamily="-112" charset="0"/>
                  <a:ea typeface="Arial" pitchFamily="-112" charset="0"/>
                  <a:cs typeface="Arial" pitchFamily="-112" charset="0"/>
                </a:rPr>
                <a:t>Utest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3EF44771-C667-2345-A561-F09B905307F3}"/>
                </a:ext>
              </a:extLst>
            </p:cNvPr>
            <p:cNvSpPr/>
            <p:nvPr/>
          </p:nvSpPr>
          <p:spPr bwMode="auto">
            <a:xfrm rot="16200000">
              <a:off x="2801817" y="5260379"/>
              <a:ext cx="1379858" cy="463979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Wilcoxon signed rank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5390815-5403-8541-B415-F4081CDF363E}"/>
                </a:ext>
              </a:extLst>
            </p:cNvPr>
            <p:cNvSpPr/>
            <p:nvPr/>
          </p:nvSpPr>
          <p:spPr bwMode="auto">
            <a:xfrm rot="16200000">
              <a:off x="3802733" y="5231619"/>
              <a:ext cx="1343362" cy="561261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rPr>
                <a:t>Krus</a:t>
              </a:r>
              <a:r>
                <a:rPr lang="en-US" sz="1200" b="0" dirty="0" err="1">
                  <a:latin typeface="Arial" pitchFamily="-112" charset="0"/>
                  <a:ea typeface="Arial" pitchFamily="-112" charset="0"/>
                  <a:cs typeface="Arial" pitchFamily="-112" charset="0"/>
                </a:rPr>
                <a:t>kall</a:t>
              </a: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-Wallis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EE6177B3-6C3D-7642-A01E-FDC2C86E1E6D}"/>
                </a:ext>
              </a:extLst>
            </p:cNvPr>
            <p:cNvSpPr/>
            <p:nvPr/>
          </p:nvSpPr>
          <p:spPr bwMode="auto">
            <a:xfrm>
              <a:off x="5791200" y="1207930"/>
              <a:ext cx="1549403" cy="744425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scale dependent variable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70AEE714-F1C8-8040-933D-7C6473B38F75}"/>
                </a:ext>
              </a:extLst>
            </p:cNvPr>
            <p:cNvSpPr/>
            <p:nvPr/>
          </p:nvSpPr>
          <p:spPr bwMode="auto">
            <a:xfrm>
              <a:off x="7437992" y="1202122"/>
              <a:ext cx="1553607" cy="727564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categorical dependent variable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670D16AA-C284-334A-967C-0BC232F6E470}"/>
                </a:ext>
              </a:extLst>
            </p:cNvPr>
            <p:cNvSpPr/>
            <p:nvPr/>
          </p:nvSpPr>
          <p:spPr bwMode="auto">
            <a:xfrm>
              <a:off x="739552" y="3094282"/>
              <a:ext cx="673412" cy="370587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E5D9E031-65D6-504E-BD21-A081EF3A8693}"/>
                </a:ext>
              </a:extLst>
            </p:cNvPr>
            <p:cNvSpPr/>
            <p:nvPr/>
          </p:nvSpPr>
          <p:spPr bwMode="auto">
            <a:xfrm>
              <a:off x="1641564" y="3088615"/>
              <a:ext cx="756804" cy="376254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&gt;2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3B51E899-3ECC-CE4C-9F88-59B88A9FF729}"/>
                </a:ext>
              </a:extLst>
            </p:cNvPr>
            <p:cNvSpPr/>
            <p:nvPr/>
          </p:nvSpPr>
          <p:spPr bwMode="auto">
            <a:xfrm>
              <a:off x="2251164" y="3654891"/>
              <a:ext cx="879795" cy="44419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Non 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31EA5826-0B40-8745-BA58-93372B0FCB4E}"/>
                </a:ext>
              </a:extLst>
            </p:cNvPr>
            <p:cNvSpPr/>
            <p:nvPr/>
          </p:nvSpPr>
          <p:spPr bwMode="auto">
            <a:xfrm>
              <a:off x="3165564" y="3661482"/>
              <a:ext cx="652363" cy="437599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B2FE9BA8-EAC9-1C4F-B97F-E081A4DD683A}"/>
                </a:ext>
              </a:extLst>
            </p:cNvPr>
            <p:cNvSpPr/>
            <p:nvPr/>
          </p:nvSpPr>
          <p:spPr bwMode="auto">
            <a:xfrm>
              <a:off x="7437992" y="2199505"/>
              <a:ext cx="673412" cy="370587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54D4EF99-4258-5F46-AE9A-BCB91C1F8CC3}"/>
                </a:ext>
              </a:extLst>
            </p:cNvPr>
            <p:cNvSpPr/>
            <p:nvPr/>
          </p:nvSpPr>
          <p:spPr bwMode="auto">
            <a:xfrm>
              <a:off x="8234796" y="2187782"/>
              <a:ext cx="756804" cy="376254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&gt;2 grp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845BF60F-180E-C448-95BD-EA038140EFEB}"/>
                </a:ext>
              </a:extLst>
            </p:cNvPr>
            <p:cNvSpPr/>
            <p:nvPr/>
          </p:nvSpPr>
          <p:spPr bwMode="auto">
            <a:xfrm>
              <a:off x="6347838" y="2983497"/>
              <a:ext cx="879795" cy="44419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Non 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AEE41D78-CE67-A842-9B4F-F2C8718C60CD}"/>
                </a:ext>
              </a:extLst>
            </p:cNvPr>
            <p:cNvSpPr/>
            <p:nvPr/>
          </p:nvSpPr>
          <p:spPr bwMode="auto">
            <a:xfrm>
              <a:off x="7707953" y="2990088"/>
              <a:ext cx="652363" cy="437599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8574532F-06E8-FB41-88E8-C2A33E8D52A4}"/>
                </a:ext>
              </a:extLst>
            </p:cNvPr>
            <p:cNvSpPr/>
            <p:nvPr/>
          </p:nvSpPr>
          <p:spPr bwMode="auto">
            <a:xfrm>
              <a:off x="5886340" y="3669297"/>
              <a:ext cx="794992" cy="80517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Counts &gt;= 5 in &gt;= 75% cells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DEFAA096-8D30-C449-BB83-F9CC75037CEF}"/>
                </a:ext>
              </a:extLst>
            </p:cNvPr>
            <p:cNvSpPr/>
            <p:nvPr/>
          </p:nvSpPr>
          <p:spPr bwMode="auto">
            <a:xfrm>
              <a:off x="6746964" y="3669297"/>
              <a:ext cx="783668" cy="894097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Counts &gt;= 5 in &lt; 75% cells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FABC7DA2-4F33-7A42-9DF9-1FB570107C90}"/>
                </a:ext>
              </a:extLst>
            </p:cNvPr>
            <p:cNvSpPr/>
            <p:nvPr/>
          </p:nvSpPr>
          <p:spPr bwMode="auto">
            <a:xfrm rot="16200000">
              <a:off x="5606260" y="5317000"/>
              <a:ext cx="1343362" cy="390498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Chi-square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2FA2784F-963F-D647-85E3-39B4522D899E}"/>
                </a:ext>
              </a:extLst>
            </p:cNvPr>
            <p:cNvSpPr/>
            <p:nvPr/>
          </p:nvSpPr>
          <p:spPr bwMode="auto">
            <a:xfrm rot="16200000">
              <a:off x="6467117" y="5257358"/>
              <a:ext cx="1343362" cy="555067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Fisher’s exact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CA2E6AB1-79FA-4F4D-ADA6-8049001BCFED}"/>
                </a:ext>
              </a:extLst>
            </p:cNvPr>
            <p:cNvSpPr/>
            <p:nvPr/>
          </p:nvSpPr>
          <p:spPr bwMode="auto">
            <a:xfrm rot="16200000">
              <a:off x="7372481" y="5385352"/>
              <a:ext cx="1343362" cy="293558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 err="1">
                  <a:latin typeface="Arial" pitchFamily="-112" charset="0"/>
                  <a:ea typeface="Arial" pitchFamily="-112" charset="0"/>
                  <a:cs typeface="Arial" pitchFamily="-112" charset="0"/>
                </a:rPr>
                <a:t>McNemar’s</a:t>
              </a: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17038432-FB0A-BE47-B62D-D9FCA3045707}"/>
                </a:ext>
              </a:extLst>
            </p:cNvPr>
            <p:cNvSpPr/>
            <p:nvPr/>
          </p:nvSpPr>
          <p:spPr bwMode="auto">
            <a:xfrm rot="16200000">
              <a:off x="7941517" y="5358746"/>
              <a:ext cx="1343362" cy="390498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Chi-square test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05BEC71-9604-A94D-917F-728B30D80F6B}"/>
                </a:ext>
              </a:extLst>
            </p:cNvPr>
            <p:cNvCxnSpPr>
              <a:stCxn id="77" idx="1"/>
              <a:endCxn id="78" idx="3"/>
            </p:cNvCxnSpPr>
            <p:nvPr/>
          </p:nvCxnSpPr>
          <p:spPr bwMode="auto">
            <a:xfrm flipH="1">
              <a:off x="2736073" y="544339"/>
              <a:ext cx="886691" cy="16139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1681337-C2FD-544B-84BA-FCFAC7C6BD0B}"/>
                </a:ext>
              </a:extLst>
            </p:cNvPr>
            <p:cNvCxnSpPr>
              <a:stCxn id="77" idx="3"/>
              <a:endCxn id="80" idx="1"/>
            </p:cNvCxnSpPr>
            <p:nvPr/>
          </p:nvCxnSpPr>
          <p:spPr bwMode="auto">
            <a:xfrm>
              <a:off x="5908764" y="544339"/>
              <a:ext cx="621125" cy="9381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76AE613-88AC-4547-8A05-5622D3AEC314}"/>
                </a:ext>
              </a:extLst>
            </p:cNvPr>
            <p:cNvCxnSpPr>
              <a:cxnSpLocks/>
              <a:endCxn id="79" idx="0"/>
            </p:cNvCxnSpPr>
            <p:nvPr/>
          </p:nvCxnSpPr>
          <p:spPr bwMode="auto">
            <a:xfrm flipH="1">
              <a:off x="853654" y="1028745"/>
              <a:ext cx="723341" cy="20286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0E414A3-731C-0B43-B4AA-3B5F07AC1D49}"/>
                </a:ext>
              </a:extLst>
            </p:cNvPr>
            <p:cNvCxnSpPr>
              <a:cxnSpLocks/>
              <a:stCxn id="78" idx="2"/>
              <a:endCxn id="81" idx="0"/>
            </p:cNvCxnSpPr>
            <p:nvPr/>
          </p:nvCxnSpPr>
          <p:spPr bwMode="auto">
            <a:xfrm>
              <a:off x="1731619" y="1028745"/>
              <a:ext cx="601321" cy="21972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2ECAA8A-9326-614D-BE11-06F266C77E14}"/>
                </a:ext>
              </a:extLst>
            </p:cNvPr>
            <p:cNvCxnSpPr>
              <a:cxnSpLocks/>
              <a:stCxn id="83" idx="0"/>
              <a:endCxn id="79" idx="2"/>
            </p:cNvCxnSpPr>
            <p:nvPr/>
          </p:nvCxnSpPr>
          <p:spPr bwMode="auto">
            <a:xfrm flipV="1">
              <a:off x="853654" y="1976037"/>
              <a:ext cx="0" cy="2332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464C682-53FB-9F44-842C-14E15B063C92}"/>
                </a:ext>
              </a:extLst>
            </p:cNvPr>
            <p:cNvCxnSpPr>
              <a:cxnSpLocks/>
              <a:stCxn id="84" idx="0"/>
              <a:endCxn id="81" idx="2"/>
            </p:cNvCxnSpPr>
            <p:nvPr/>
          </p:nvCxnSpPr>
          <p:spPr bwMode="auto">
            <a:xfrm flipH="1" flipV="1">
              <a:off x="2332940" y="1976037"/>
              <a:ext cx="1502" cy="1872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2FF9486-71CE-E741-89B8-F0EF35462020}"/>
                </a:ext>
              </a:extLst>
            </p:cNvPr>
            <p:cNvCxnSpPr>
              <a:cxnSpLocks/>
              <a:stCxn id="80" idx="2"/>
              <a:endCxn id="101" idx="0"/>
            </p:cNvCxnSpPr>
            <p:nvPr/>
          </p:nvCxnSpPr>
          <p:spPr bwMode="auto">
            <a:xfrm flipH="1">
              <a:off x="6565902" y="922474"/>
              <a:ext cx="980977" cy="2854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4133861-C898-E44E-BD27-D717B1B0AF03}"/>
                </a:ext>
              </a:extLst>
            </p:cNvPr>
            <p:cNvCxnSpPr>
              <a:cxnSpLocks/>
              <a:stCxn id="80" idx="2"/>
              <a:endCxn id="103" idx="0"/>
            </p:cNvCxnSpPr>
            <p:nvPr/>
          </p:nvCxnSpPr>
          <p:spPr bwMode="auto">
            <a:xfrm>
              <a:off x="7546879" y="922474"/>
              <a:ext cx="667917" cy="2796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4383631-3EF5-E24C-BE4E-F99FC8AA754C}"/>
                </a:ext>
              </a:extLst>
            </p:cNvPr>
            <p:cNvCxnSpPr>
              <a:cxnSpLocks/>
              <a:stCxn id="101" idx="2"/>
              <a:endCxn id="85" idx="0"/>
            </p:cNvCxnSpPr>
            <p:nvPr/>
          </p:nvCxnSpPr>
          <p:spPr bwMode="auto">
            <a:xfrm flipH="1">
              <a:off x="4504178" y="1952355"/>
              <a:ext cx="2061724" cy="2192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2D38FB3-C05F-C743-98CB-0F5FED6836F1}"/>
                </a:ext>
              </a:extLst>
            </p:cNvPr>
            <p:cNvCxnSpPr>
              <a:cxnSpLocks/>
              <a:stCxn id="101" idx="2"/>
              <a:endCxn id="87" idx="0"/>
            </p:cNvCxnSpPr>
            <p:nvPr/>
          </p:nvCxnSpPr>
          <p:spPr bwMode="auto">
            <a:xfrm flipH="1">
              <a:off x="5541956" y="1952355"/>
              <a:ext cx="1023946" cy="22239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313BAE0-D9F2-0748-B7A5-CAE8EB498FD3}"/>
                </a:ext>
              </a:extLst>
            </p:cNvPr>
            <p:cNvCxnSpPr>
              <a:cxnSpLocks/>
              <a:stCxn id="103" idx="2"/>
              <a:endCxn id="110" idx="0"/>
            </p:cNvCxnSpPr>
            <p:nvPr/>
          </p:nvCxnSpPr>
          <p:spPr bwMode="auto">
            <a:xfrm flipH="1">
              <a:off x="7774698" y="1929686"/>
              <a:ext cx="440098" cy="26981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D053779-8E93-3F4E-A3A8-82AF8E0FA8CB}"/>
                </a:ext>
              </a:extLst>
            </p:cNvPr>
            <p:cNvCxnSpPr>
              <a:cxnSpLocks/>
              <a:stCxn id="103" idx="2"/>
              <a:endCxn id="112" idx="0"/>
            </p:cNvCxnSpPr>
            <p:nvPr/>
          </p:nvCxnSpPr>
          <p:spPr bwMode="auto">
            <a:xfrm>
              <a:off x="8214796" y="1929686"/>
              <a:ext cx="398402" cy="2580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99913DC-2B5F-114B-A6FE-DF8C9FBEE692}"/>
                </a:ext>
              </a:extLst>
            </p:cNvPr>
            <p:cNvCxnSpPr>
              <a:cxnSpLocks/>
              <a:stCxn id="85" idx="2"/>
              <a:endCxn id="104" idx="0"/>
            </p:cNvCxnSpPr>
            <p:nvPr/>
          </p:nvCxnSpPr>
          <p:spPr bwMode="auto">
            <a:xfrm flipH="1">
              <a:off x="1076258" y="2636877"/>
              <a:ext cx="3427920" cy="457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17B0232-FB66-3649-92AA-62C526E27A16}"/>
                </a:ext>
              </a:extLst>
            </p:cNvPr>
            <p:cNvCxnSpPr>
              <a:cxnSpLocks/>
              <a:stCxn id="85" idx="2"/>
              <a:endCxn id="106" idx="0"/>
            </p:cNvCxnSpPr>
            <p:nvPr/>
          </p:nvCxnSpPr>
          <p:spPr bwMode="auto">
            <a:xfrm flipH="1">
              <a:off x="2019966" y="2636877"/>
              <a:ext cx="2484212" cy="4517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DA5811B-AAEC-B940-8F5F-A4CA688F545B}"/>
                </a:ext>
              </a:extLst>
            </p:cNvPr>
            <p:cNvCxnSpPr>
              <a:cxnSpLocks/>
              <a:stCxn id="87" idx="2"/>
              <a:endCxn id="88" idx="0"/>
            </p:cNvCxnSpPr>
            <p:nvPr/>
          </p:nvCxnSpPr>
          <p:spPr bwMode="auto">
            <a:xfrm flipH="1">
              <a:off x="3121270" y="2616674"/>
              <a:ext cx="2420686" cy="4776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A76247F-EDA5-EF48-9329-934C9A53B035}"/>
                </a:ext>
              </a:extLst>
            </p:cNvPr>
            <p:cNvCxnSpPr>
              <a:cxnSpLocks/>
              <a:stCxn id="87" idx="2"/>
              <a:endCxn id="90" idx="0"/>
            </p:cNvCxnSpPr>
            <p:nvPr/>
          </p:nvCxnSpPr>
          <p:spPr bwMode="auto">
            <a:xfrm flipH="1">
              <a:off x="4915566" y="2616674"/>
              <a:ext cx="626390" cy="4719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910BBF9-B3E4-D442-A4B0-7BC32B63DA92}"/>
                </a:ext>
              </a:extLst>
            </p:cNvPr>
            <p:cNvCxnSpPr>
              <a:cxnSpLocks/>
              <a:stCxn id="104" idx="2"/>
              <a:endCxn id="91" idx="0"/>
            </p:cNvCxnSpPr>
            <p:nvPr/>
          </p:nvCxnSpPr>
          <p:spPr bwMode="auto">
            <a:xfrm flipH="1">
              <a:off x="560323" y="3464869"/>
              <a:ext cx="515935" cy="19324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1EFA2D3-2ECE-E242-82E0-ACF116328C5E}"/>
                </a:ext>
              </a:extLst>
            </p:cNvPr>
            <p:cNvCxnSpPr>
              <a:cxnSpLocks/>
              <a:stCxn id="104" idx="2"/>
              <a:endCxn id="93" idx="0"/>
            </p:cNvCxnSpPr>
            <p:nvPr/>
          </p:nvCxnSpPr>
          <p:spPr bwMode="auto">
            <a:xfrm>
              <a:off x="1076258" y="3464869"/>
              <a:ext cx="281888" cy="19983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90C8D0A-D44F-3643-9F2A-2CCC5AA92749}"/>
                </a:ext>
              </a:extLst>
            </p:cNvPr>
            <p:cNvCxnSpPr>
              <a:cxnSpLocks/>
              <a:stCxn id="91" idx="2"/>
              <a:endCxn id="94" idx="3"/>
            </p:cNvCxnSpPr>
            <p:nvPr/>
          </p:nvCxnSpPr>
          <p:spPr bwMode="auto">
            <a:xfrm>
              <a:off x="560323" y="4102305"/>
              <a:ext cx="6176" cy="6996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A42C213-B779-1D47-9F02-DA0CB23D1835}"/>
                </a:ext>
              </a:extLst>
            </p:cNvPr>
            <p:cNvCxnSpPr>
              <a:cxnSpLocks/>
              <a:stCxn id="93" idx="2"/>
              <a:endCxn id="95" idx="3"/>
            </p:cNvCxnSpPr>
            <p:nvPr/>
          </p:nvCxnSpPr>
          <p:spPr bwMode="auto">
            <a:xfrm>
              <a:off x="1358146" y="4102305"/>
              <a:ext cx="4838" cy="6996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9C8C3D3-B7E9-354D-B839-A1501CAA08D3}"/>
                </a:ext>
              </a:extLst>
            </p:cNvPr>
            <p:cNvCxnSpPr>
              <a:cxnSpLocks/>
              <a:stCxn id="106" idx="2"/>
              <a:endCxn id="96" idx="3"/>
            </p:cNvCxnSpPr>
            <p:nvPr/>
          </p:nvCxnSpPr>
          <p:spPr bwMode="auto">
            <a:xfrm>
              <a:off x="2019966" y="3464869"/>
              <a:ext cx="13879" cy="13275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5922B39-65BD-5645-ADB0-BF1CF1F8FB0B}"/>
                </a:ext>
              </a:extLst>
            </p:cNvPr>
            <p:cNvCxnSpPr>
              <a:cxnSpLocks/>
              <a:stCxn id="88" idx="2"/>
              <a:endCxn id="107" idx="0"/>
            </p:cNvCxnSpPr>
            <p:nvPr/>
          </p:nvCxnSpPr>
          <p:spPr bwMode="auto">
            <a:xfrm flipH="1">
              <a:off x="2691062" y="3464869"/>
              <a:ext cx="430208" cy="19002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F9B4874-EBE5-4E40-8D34-32C020735460}"/>
                </a:ext>
              </a:extLst>
            </p:cNvPr>
            <p:cNvCxnSpPr>
              <a:cxnSpLocks/>
              <a:stCxn id="88" idx="2"/>
              <a:endCxn id="109" idx="0"/>
            </p:cNvCxnSpPr>
            <p:nvPr/>
          </p:nvCxnSpPr>
          <p:spPr bwMode="auto">
            <a:xfrm>
              <a:off x="3121270" y="3464869"/>
              <a:ext cx="370476" cy="19661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F59AEA4-1AA1-A948-A6C6-9110B689D8E9}"/>
                </a:ext>
              </a:extLst>
            </p:cNvPr>
            <p:cNvCxnSpPr>
              <a:cxnSpLocks/>
              <a:stCxn id="107" idx="2"/>
              <a:endCxn id="97" idx="3"/>
            </p:cNvCxnSpPr>
            <p:nvPr/>
          </p:nvCxnSpPr>
          <p:spPr bwMode="auto">
            <a:xfrm>
              <a:off x="2691062" y="4099081"/>
              <a:ext cx="10763" cy="70282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A6365DD-15C1-B649-A539-6363EA2B0D8F}"/>
                </a:ext>
              </a:extLst>
            </p:cNvPr>
            <p:cNvCxnSpPr>
              <a:cxnSpLocks/>
              <a:stCxn id="109" idx="2"/>
              <a:endCxn id="99" idx="3"/>
            </p:cNvCxnSpPr>
            <p:nvPr/>
          </p:nvCxnSpPr>
          <p:spPr bwMode="auto">
            <a:xfrm>
              <a:off x="3491746" y="4099081"/>
              <a:ext cx="0" cy="7033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FA25AD8-2B1E-0145-BBB7-A1C863864667}"/>
                </a:ext>
              </a:extLst>
            </p:cNvPr>
            <p:cNvCxnSpPr>
              <a:cxnSpLocks/>
              <a:stCxn id="110" idx="2"/>
              <a:endCxn id="113" idx="0"/>
            </p:cNvCxnSpPr>
            <p:nvPr/>
          </p:nvCxnSpPr>
          <p:spPr bwMode="auto">
            <a:xfrm flipH="1">
              <a:off x="6787736" y="2570092"/>
              <a:ext cx="986962" cy="4134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1DC2FB0-F755-3448-9826-1D8B619836C8}"/>
                </a:ext>
              </a:extLst>
            </p:cNvPr>
            <p:cNvCxnSpPr>
              <a:cxnSpLocks/>
              <a:stCxn id="110" idx="2"/>
              <a:endCxn id="115" idx="0"/>
            </p:cNvCxnSpPr>
            <p:nvPr/>
          </p:nvCxnSpPr>
          <p:spPr bwMode="auto">
            <a:xfrm>
              <a:off x="7774698" y="2570092"/>
              <a:ext cx="259437" cy="4199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EF13FDD-A196-D841-AAFF-5D0D506786F3}"/>
                </a:ext>
              </a:extLst>
            </p:cNvPr>
            <p:cNvCxnSpPr>
              <a:cxnSpLocks/>
              <a:stCxn id="113" idx="2"/>
              <a:endCxn id="116" idx="0"/>
            </p:cNvCxnSpPr>
            <p:nvPr/>
          </p:nvCxnSpPr>
          <p:spPr bwMode="auto">
            <a:xfrm flipH="1">
              <a:off x="6283836" y="3427687"/>
              <a:ext cx="503900" cy="2416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B721F6D-D7DD-AA41-92D9-FA946633CAEE}"/>
                </a:ext>
              </a:extLst>
            </p:cNvPr>
            <p:cNvCxnSpPr>
              <a:cxnSpLocks/>
              <a:stCxn id="113" idx="2"/>
              <a:endCxn id="118" idx="0"/>
            </p:cNvCxnSpPr>
            <p:nvPr/>
          </p:nvCxnSpPr>
          <p:spPr bwMode="auto">
            <a:xfrm>
              <a:off x="6787736" y="3427687"/>
              <a:ext cx="351062" cy="2416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8109A56-8E8C-0242-817C-0EBF14A483E7}"/>
                </a:ext>
              </a:extLst>
            </p:cNvPr>
            <p:cNvCxnSpPr>
              <a:cxnSpLocks/>
              <a:stCxn id="116" idx="2"/>
              <a:endCxn id="119" idx="3"/>
            </p:cNvCxnSpPr>
            <p:nvPr/>
          </p:nvCxnSpPr>
          <p:spPr bwMode="auto">
            <a:xfrm flipH="1">
              <a:off x="6277941" y="4474467"/>
              <a:ext cx="5895" cy="3661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A504CDC-B759-0A48-A1C8-7DBC5E06F5B3}"/>
                </a:ext>
              </a:extLst>
            </p:cNvPr>
            <p:cNvCxnSpPr>
              <a:cxnSpLocks/>
              <a:stCxn id="118" idx="2"/>
              <a:endCxn id="120" idx="3"/>
            </p:cNvCxnSpPr>
            <p:nvPr/>
          </p:nvCxnSpPr>
          <p:spPr bwMode="auto">
            <a:xfrm>
              <a:off x="7138798" y="4563394"/>
              <a:ext cx="1" cy="29981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B7578E9-8094-0345-8678-D551BBB48E19}"/>
                </a:ext>
              </a:extLst>
            </p:cNvPr>
            <p:cNvCxnSpPr>
              <a:cxnSpLocks/>
              <a:stCxn id="115" idx="2"/>
              <a:endCxn id="122" idx="3"/>
            </p:cNvCxnSpPr>
            <p:nvPr/>
          </p:nvCxnSpPr>
          <p:spPr bwMode="auto">
            <a:xfrm>
              <a:off x="8034135" y="3427687"/>
              <a:ext cx="10027" cy="14327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BC943F6-5CA6-F844-9094-4338F6A85E0B}"/>
                </a:ext>
              </a:extLst>
            </p:cNvPr>
            <p:cNvCxnSpPr>
              <a:cxnSpLocks/>
              <a:stCxn id="112" idx="2"/>
              <a:endCxn id="123" idx="3"/>
            </p:cNvCxnSpPr>
            <p:nvPr/>
          </p:nvCxnSpPr>
          <p:spPr bwMode="auto">
            <a:xfrm>
              <a:off x="8613198" y="2564036"/>
              <a:ext cx="0" cy="23182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8" name="Rounded Rectangle 167">
              <a:extLst>
                <a:ext uri="{FF2B5EF4-FFF2-40B4-BE49-F238E27FC236}">
                  <a16:creationId xmlns:a16="http://schemas.microsoft.com/office/drawing/2014/main" id="{13CFA107-7C18-DF41-BE2E-7A69D3913BA2}"/>
                </a:ext>
              </a:extLst>
            </p:cNvPr>
            <p:cNvSpPr/>
            <p:nvPr/>
          </p:nvSpPr>
          <p:spPr bwMode="auto">
            <a:xfrm>
              <a:off x="4035578" y="3668996"/>
              <a:ext cx="879795" cy="444190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Non 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69" name="Rounded Rectangle 168">
              <a:extLst>
                <a:ext uri="{FF2B5EF4-FFF2-40B4-BE49-F238E27FC236}">
                  <a16:creationId xmlns:a16="http://schemas.microsoft.com/office/drawing/2014/main" id="{808F8E66-C8AE-C74E-B23E-A064EC536EDB}"/>
                </a:ext>
              </a:extLst>
            </p:cNvPr>
            <p:cNvSpPr/>
            <p:nvPr/>
          </p:nvSpPr>
          <p:spPr bwMode="auto">
            <a:xfrm>
              <a:off x="4994364" y="3675587"/>
              <a:ext cx="652363" cy="437599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0" dirty="0">
                  <a:latin typeface="Arial" pitchFamily="-112" charset="0"/>
                  <a:ea typeface="Arial" pitchFamily="-112" charset="0"/>
                  <a:cs typeface="Arial" pitchFamily="-112" charset="0"/>
                </a:rPr>
                <a:t>paired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6DA45D2-6A8C-F14F-B258-18F779462873}"/>
                </a:ext>
              </a:extLst>
            </p:cNvPr>
            <p:cNvCxnSpPr>
              <a:cxnSpLocks/>
              <a:stCxn id="90" idx="2"/>
              <a:endCxn id="168" idx="0"/>
            </p:cNvCxnSpPr>
            <p:nvPr/>
          </p:nvCxnSpPr>
          <p:spPr bwMode="auto">
            <a:xfrm flipH="1">
              <a:off x="4475476" y="3464869"/>
              <a:ext cx="440090" cy="20412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CEB8C24-0C23-7B48-A9DC-1C29F3DE610A}"/>
                </a:ext>
              </a:extLst>
            </p:cNvPr>
            <p:cNvCxnSpPr>
              <a:cxnSpLocks/>
              <a:stCxn id="90" idx="2"/>
              <a:endCxn id="169" idx="0"/>
            </p:cNvCxnSpPr>
            <p:nvPr/>
          </p:nvCxnSpPr>
          <p:spPr bwMode="auto">
            <a:xfrm>
              <a:off x="4915566" y="3464869"/>
              <a:ext cx="404980" cy="21071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5A57F356-29A4-064E-A53E-308C0B089018}"/>
                </a:ext>
              </a:extLst>
            </p:cNvPr>
            <p:cNvSpPr/>
            <p:nvPr/>
          </p:nvSpPr>
          <p:spPr bwMode="auto">
            <a:xfrm rot="16200000">
              <a:off x="4641910" y="5423223"/>
              <a:ext cx="1343362" cy="246960"/>
            </a:xfrm>
            <a:prstGeom prst="roundRect">
              <a:avLst/>
            </a:prstGeom>
            <a:solidFill>
              <a:schemeClr val="bg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rPr>
                <a:t>Friiedman</a:t>
              </a: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rPr>
                <a:t> test</a:t>
              </a: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E34B7CE-F38E-A648-B35F-3A6BC2684B7C}"/>
                </a:ext>
              </a:extLst>
            </p:cNvPr>
            <p:cNvCxnSpPr>
              <a:cxnSpLocks/>
              <a:stCxn id="168" idx="2"/>
              <a:endCxn id="100" idx="3"/>
            </p:cNvCxnSpPr>
            <p:nvPr/>
          </p:nvCxnSpPr>
          <p:spPr bwMode="auto">
            <a:xfrm flipH="1">
              <a:off x="4474415" y="4113186"/>
              <a:ext cx="1061" cy="72738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F89797B-3B16-7640-8F91-7188A3C99AD0}"/>
                </a:ext>
              </a:extLst>
            </p:cNvPr>
            <p:cNvCxnSpPr>
              <a:cxnSpLocks/>
              <a:stCxn id="169" idx="2"/>
              <a:endCxn id="173" idx="3"/>
            </p:cNvCxnSpPr>
            <p:nvPr/>
          </p:nvCxnSpPr>
          <p:spPr bwMode="auto">
            <a:xfrm flipH="1">
              <a:off x="5313591" y="4113186"/>
              <a:ext cx="6955" cy="7618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A1BFD7C2-8771-6149-8925-BC74FCD8B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6" t="75358" r="73300" b="8791"/>
          <a:stretch/>
        </p:blipFill>
        <p:spPr>
          <a:xfrm>
            <a:off x="73743" y="5501284"/>
            <a:ext cx="2324625" cy="82331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B8CCF38-F329-B64E-9105-090652733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91" t="75548" b="9091"/>
          <a:stretch/>
        </p:blipFill>
        <p:spPr>
          <a:xfrm>
            <a:off x="6963267" y="5496456"/>
            <a:ext cx="899673" cy="79789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889C6A9-0C35-EA47-92F1-A481150CA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04" t="75505" r="54125" b="9092"/>
          <a:stretch/>
        </p:blipFill>
        <p:spPr>
          <a:xfrm>
            <a:off x="2409139" y="5496456"/>
            <a:ext cx="1553261" cy="80006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5998BE76-7C41-C34F-A2BD-E82F56605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40" t="75505" r="45836" b="12026"/>
          <a:stretch/>
        </p:blipFill>
        <p:spPr>
          <a:xfrm>
            <a:off x="4960811" y="5503675"/>
            <a:ext cx="719467" cy="64766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BEC5C3CD-6649-E545-82A7-7E1634BAD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40" t="75505" r="45836" b="12026"/>
          <a:stretch/>
        </p:blipFill>
        <p:spPr>
          <a:xfrm>
            <a:off x="4144444" y="5503675"/>
            <a:ext cx="719467" cy="64766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1D5CAE-D9ED-D94F-9E85-664F23569837}"/>
              </a:ext>
            </a:extLst>
          </p:cNvPr>
          <p:cNvCxnSpPr>
            <a:cxnSpLocks/>
            <a:stCxn id="94" idx="1"/>
          </p:cNvCxnSpPr>
          <p:nvPr/>
        </p:nvCxnSpPr>
        <p:spPr bwMode="auto">
          <a:xfrm flipH="1">
            <a:off x="454116" y="4561227"/>
            <a:ext cx="112383" cy="9424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0D8A05A-0F3C-C248-BD58-CBAA027AB4F6}"/>
              </a:ext>
            </a:extLst>
          </p:cNvPr>
          <p:cNvCxnSpPr>
            <a:cxnSpLocks/>
            <a:endCxn id="82" idx="0"/>
          </p:cNvCxnSpPr>
          <p:nvPr/>
        </p:nvCxnSpPr>
        <p:spPr bwMode="auto">
          <a:xfrm flipH="1">
            <a:off x="1236056" y="5196272"/>
            <a:ext cx="117708" cy="3050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E26BEC9-4A21-EB41-B941-280C9B3B513E}"/>
              </a:ext>
            </a:extLst>
          </p:cNvPr>
          <p:cNvCxnSpPr>
            <a:cxnSpLocks/>
            <a:stCxn id="96" idx="1"/>
          </p:cNvCxnSpPr>
          <p:nvPr/>
        </p:nvCxnSpPr>
        <p:spPr bwMode="auto">
          <a:xfrm>
            <a:off x="2033845" y="4490607"/>
            <a:ext cx="0" cy="10130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A756372-AE06-274A-A2EA-6E73955ABD9E}"/>
              </a:ext>
            </a:extLst>
          </p:cNvPr>
          <p:cNvCxnSpPr>
            <a:cxnSpLocks/>
            <a:stCxn id="97" idx="1"/>
          </p:cNvCxnSpPr>
          <p:nvPr/>
        </p:nvCxnSpPr>
        <p:spPr bwMode="auto">
          <a:xfrm>
            <a:off x="2701826" y="5100972"/>
            <a:ext cx="76915" cy="40270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6694A9A-74D1-4047-8F27-1C9536F36AA3}"/>
              </a:ext>
            </a:extLst>
          </p:cNvPr>
          <p:cNvCxnSpPr>
            <a:cxnSpLocks/>
            <a:stCxn id="99" idx="1"/>
          </p:cNvCxnSpPr>
          <p:nvPr/>
        </p:nvCxnSpPr>
        <p:spPr bwMode="auto">
          <a:xfrm>
            <a:off x="3491747" y="5060674"/>
            <a:ext cx="74496" cy="440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D51AEC6-4E6B-ED43-A83F-9186E384B93B}"/>
              </a:ext>
            </a:extLst>
          </p:cNvPr>
          <p:cNvCxnSpPr>
            <a:cxnSpLocks/>
            <a:stCxn id="100" idx="1"/>
            <a:endCxn id="102" idx="0"/>
          </p:cNvCxnSpPr>
          <p:nvPr/>
        </p:nvCxnSpPr>
        <p:spPr bwMode="auto">
          <a:xfrm>
            <a:off x="4474415" y="5062307"/>
            <a:ext cx="29763" cy="4413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D22EF57-FB69-0048-A894-AC50C61778BC}"/>
              </a:ext>
            </a:extLst>
          </p:cNvPr>
          <p:cNvCxnSpPr>
            <a:cxnSpLocks/>
            <a:stCxn id="173" idx="1"/>
            <a:endCxn id="98" idx="0"/>
          </p:cNvCxnSpPr>
          <p:nvPr/>
        </p:nvCxnSpPr>
        <p:spPr bwMode="auto">
          <a:xfrm>
            <a:off x="5313591" y="5096760"/>
            <a:ext cx="6954" cy="4069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9AC4926-1B94-EF4C-AC5F-3AF586EBE378}"/>
              </a:ext>
            </a:extLst>
          </p:cNvPr>
          <p:cNvCxnSpPr>
            <a:cxnSpLocks/>
            <a:stCxn id="119" idx="1"/>
            <a:endCxn id="89" idx="0"/>
          </p:cNvCxnSpPr>
          <p:nvPr/>
        </p:nvCxnSpPr>
        <p:spPr bwMode="auto">
          <a:xfrm>
            <a:off x="6277941" y="5062306"/>
            <a:ext cx="1135163" cy="4341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0E6C7C-9FFF-A242-819A-91C6E69A2903}"/>
              </a:ext>
            </a:extLst>
          </p:cNvPr>
          <p:cNvCxnSpPr>
            <a:cxnSpLocks/>
            <a:stCxn id="120" idx="1"/>
            <a:endCxn id="89" idx="0"/>
          </p:cNvCxnSpPr>
          <p:nvPr/>
        </p:nvCxnSpPr>
        <p:spPr bwMode="auto">
          <a:xfrm>
            <a:off x="7138799" y="5084949"/>
            <a:ext cx="274305" cy="41150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23CDC9D-B253-384B-9B7C-64843F25B9E3}"/>
              </a:ext>
            </a:extLst>
          </p:cNvPr>
          <p:cNvCxnSpPr>
            <a:cxnSpLocks/>
            <a:stCxn id="122" idx="1"/>
            <a:endCxn id="89" idx="0"/>
          </p:cNvCxnSpPr>
          <p:nvPr/>
        </p:nvCxnSpPr>
        <p:spPr bwMode="auto">
          <a:xfrm flipH="1">
            <a:off x="7413104" y="5082188"/>
            <a:ext cx="631058" cy="4142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5ACE068-02C1-854D-AA3B-70136341BE52}"/>
              </a:ext>
            </a:extLst>
          </p:cNvPr>
          <p:cNvCxnSpPr>
            <a:cxnSpLocks/>
            <a:stCxn id="123" idx="1"/>
            <a:endCxn id="89" idx="0"/>
          </p:cNvCxnSpPr>
          <p:nvPr/>
        </p:nvCxnSpPr>
        <p:spPr bwMode="auto">
          <a:xfrm flipH="1">
            <a:off x="7413104" y="5104052"/>
            <a:ext cx="1200094" cy="3924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83772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until now, we did statistical test using means or medians but the assumptions for means have eliminated certain types of variables (e.g. gender)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dirty="0">
                <a:solidFill>
                  <a:srgbClr val="FF9900"/>
                </a:solidFill>
                <a:latin typeface="arial" panose="020B0604020202020204" pitchFamily="34" charset="0"/>
              </a:rPr>
              <a:t>mean not appropriate measure </a:t>
            </a: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of central tendency for nominal (categorical type) data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Chi-square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can do do!</a:t>
            </a:r>
          </a:p>
          <a:p>
            <a:pPr lvl="0">
              <a:spcBef>
                <a:spcPct val="20000"/>
              </a:spcBef>
              <a:defRPr/>
            </a:pP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0380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DBFF3-07C8-794A-A14A-0B16F115CED8}"/>
              </a:ext>
            </a:extLst>
          </p:cNvPr>
          <p:cNvSpPr txBox="1">
            <a:spLocks/>
          </p:cNvSpPr>
          <p:nvPr/>
        </p:nvSpPr>
        <p:spPr bwMode="auto">
          <a:xfrm>
            <a:off x="533400" y="3048000"/>
            <a:ext cx="830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the most important is not that you do these by hands but that you understand the intuition behind them and more importantly </a:t>
            </a:r>
            <a:r>
              <a:rPr lang="en-US" dirty="0">
                <a:solidFill>
                  <a:srgbClr val="99CC00"/>
                </a:solidFill>
              </a:rPr>
              <a:t>when to use them </a:t>
            </a:r>
          </a:p>
        </p:txBody>
      </p:sp>
    </p:spTree>
    <p:extLst>
      <p:ext uri="{BB962C8B-B14F-4D97-AF65-F5344CB8AC3E}">
        <p14:creationId xmlns:p14="http://schemas.microsoft.com/office/powerpoint/2010/main" val="260787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638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57977439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846E01-C3C8-B641-BA8F-9114AAE9C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0" r="15200" b="50815"/>
          <a:stretch/>
        </p:blipFill>
        <p:spPr>
          <a:xfrm flipH="1">
            <a:off x="0" y="4646129"/>
            <a:ext cx="1676400" cy="22077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D4CBA2-64EA-D245-B2BB-7A901F3BE75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V="1">
            <a:off x="1676400" y="1600200"/>
            <a:ext cx="727240" cy="4149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B95115-16D5-6149-BFEC-4CB1BFE35F18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V="1">
            <a:off x="1676400" y="3542272"/>
            <a:ext cx="922224" cy="2207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9875C9-FE67-4246-8A23-EF55C1D86EE5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V="1">
            <a:off x="1676400" y="5227082"/>
            <a:ext cx="922224" cy="522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2D6E309-E4CD-2C4F-960C-305F0554070A}"/>
              </a:ext>
            </a:extLst>
          </p:cNvPr>
          <p:cNvSpPr/>
          <p:nvPr/>
        </p:nvSpPr>
        <p:spPr>
          <a:xfrm>
            <a:off x="2745137" y="14155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1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5D8448-09B6-1D4D-AD18-8F90F1E7E531}"/>
              </a:ext>
            </a:extLst>
          </p:cNvPr>
          <p:cNvSpPr/>
          <p:nvPr/>
        </p:nvSpPr>
        <p:spPr>
          <a:xfrm>
            <a:off x="2784595" y="3320535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2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BEC216-F96C-1547-88BC-B6314E3C3E70}"/>
              </a:ext>
            </a:extLst>
          </p:cNvPr>
          <p:cNvSpPr/>
          <p:nvPr/>
        </p:nvSpPr>
        <p:spPr>
          <a:xfrm>
            <a:off x="2828141" y="4933951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n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A3D948-EF70-3147-92A1-AFD13183F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55" b="10175"/>
          <a:stretch/>
        </p:blipFill>
        <p:spPr>
          <a:xfrm>
            <a:off x="5140258" y="4333266"/>
            <a:ext cx="4009284" cy="253953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1806CC-943C-1041-92D8-D8AEE6475217}"/>
              </a:ext>
            </a:extLst>
          </p:cNvPr>
          <p:cNvSpPr/>
          <p:nvPr/>
        </p:nvSpPr>
        <p:spPr>
          <a:xfrm>
            <a:off x="3232450" y="414288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...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57AACB-1ABC-CB4A-9745-8A50289177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4201" y="3320535"/>
            <a:ext cx="816889" cy="1325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00DA4B7-EA23-FF43-BC71-047CA3801B3D}"/>
              </a:ext>
            </a:extLst>
          </p:cNvPr>
          <p:cNvSpPr/>
          <p:nvPr/>
        </p:nvSpPr>
        <p:spPr>
          <a:xfrm>
            <a:off x="6117309" y="2598351"/>
            <a:ext cx="1633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Metrics (most </a:t>
            </a:r>
          </a:p>
          <a:p>
            <a:pPr algn="ctr"/>
            <a:r>
              <a:rPr lang="en-US" b="0" dirty="0"/>
              <a:t>often only 1)</a:t>
            </a:r>
            <a:endParaRPr 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842F88F-1672-8E4C-A484-EBDB8E61EAB5}"/>
              </a:ext>
            </a:extLst>
          </p:cNvPr>
          <p:cNvSpPr txBox="1">
            <a:spLocks/>
          </p:cNvSpPr>
          <p:nvPr/>
        </p:nvSpPr>
        <p:spPr bwMode="auto">
          <a:xfrm>
            <a:off x="1523956" y="5663738"/>
            <a:ext cx="95702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do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C5B1A05-E70A-5A44-8F7C-F8C78378A5C0}"/>
              </a:ext>
            </a:extLst>
          </p:cNvPr>
          <p:cNvSpPr txBox="1">
            <a:spLocks/>
          </p:cNvSpPr>
          <p:nvPr/>
        </p:nvSpPr>
        <p:spPr bwMode="auto">
          <a:xfrm rot="3338484">
            <a:off x="6158012" y="4195085"/>
            <a:ext cx="240025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measure</a:t>
            </a:r>
          </a:p>
        </p:txBody>
      </p:sp>
    </p:spTree>
    <p:extLst>
      <p:ext uri="{BB962C8B-B14F-4D97-AF65-F5344CB8AC3E}">
        <p14:creationId xmlns:p14="http://schemas.microsoft.com/office/powerpoint/2010/main" val="1405385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846E01-C3C8-B641-BA8F-9114AAE9C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0" r="15200" b="50815"/>
          <a:stretch/>
        </p:blipFill>
        <p:spPr>
          <a:xfrm flipH="1">
            <a:off x="0" y="4646129"/>
            <a:ext cx="1676400" cy="22077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D4CBA2-64EA-D245-B2BB-7A901F3BE759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V="1">
            <a:off x="1676400" y="1600200"/>
            <a:ext cx="727240" cy="4149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B95115-16D5-6149-BFEC-4CB1BFE35F18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V="1">
            <a:off x="1676400" y="3542272"/>
            <a:ext cx="922224" cy="2207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9875C9-FE67-4246-8A23-EF55C1D86EE5}"/>
              </a:ext>
            </a:extLst>
          </p:cNvPr>
          <p:cNvCxnSpPr>
            <a:cxnSpLocks/>
            <a:stCxn id="4" idx="1"/>
          </p:cNvCxnSpPr>
          <p:nvPr/>
        </p:nvCxnSpPr>
        <p:spPr bwMode="auto">
          <a:xfrm flipV="1">
            <a:off x="1676400" y="5227082"/>
            <a:ext cx="922224" cy="522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2D6E309-E4CD-2C4F-960C-305F0554070A}"/>
              </a:ext>
            </a:extLst>
          </p:cNvPr>
          <p:cNvSpPr/>
          <p:nvPr/>
        </p:nvSpPr>
        <p:spPr>
          <a:xfrm>
            <a:off x="2745137" y="14155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1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5D8448-09B6-1D4D-AD18-8F90F1E7E531}"/>
              </a:ext>
            </a:extLst>
          </p:cNvPr>
          <p:cNvSpPr/>
          <p:nvPr/>
        </p:nvSpPr>
        <p:spPr>
          <a:xfrm>
            <a:off x="2784595" y="3320535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2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BEC216-F96C-1547-88BC-B6314E3C3E70}"/>
              </a:ext>
            </a:extLst>
          </p:cNvPr>
          <p:cNvSpPr/>
          <p:nvPr/>
        </p:nvSpPr>
        <p:spPr>
          <a:xfrm>
            <a:off x="2828141" y="4933951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n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A3D948-EF70-3147-92A1-AFD13183F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55" b="10175"/>
          <a:stretch/>
        </p:blipFill>
        <p:spPr>
          <a:xfrm>
            <a:off x="5140258" y="4333266"/>
            <a:ext cx="4009284" cy="253953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1806CC-943C-1041-92D8-D8AEE6475217}"/>
              </a:ext>
            </a:extLst>
          </p:cNvPr>
          <p:cNvSpPr/>
          <p:nvPr/>
        </p:nvSpPr>
        <p:spPr>
          <a:xfrm>
            <a:off x="3232450" y="414288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...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57AACB-1ABC-CB4A-9745-8A50289177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4201" y="3320535"/>
            <a:ext cx="816889" cy="1325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00DA4B7-EA23-FF43-BC71-047CA3801B3D}"/>
              </a:ext>
            </a:extLst>
          </p:cNvPr>
          <p:cNvSpPr/>
          <p:nvPr/>
        </p:nvSpPr>
        <p:spPr>
          <a:xfrm>
            <a:off x="6117309" y="2598351"/>
            <a:ext cx="1633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Metrics (most </a:t>
            </a:r>
          </a:p>
          <a:p>
            <a:pPr algn="ctr"/>
            <a:r>
              <a:rPr lang="en-US" b="0" dirty="0"/>
              <a:t>often only 1)</a:t>
            </a:r>
            <a:endParaRPr 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842F88F-1672-8E4C-A484-EBDB8E61EAB5}"/>
              </a:ext>
            </a:extLst>
          </p:cNvPr>
          <p:cNvSpPr txBox="1">
            <a:spLocks/>
          </p:cNvSpPr>
          <p:nvPr/>
        </p:nvSpPr>
        <p:spPr bwMode="auto">
          <a:xfrm>
            <a:off x="1523956" y="5663738"/>
            <a:ext cx="95702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do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C5B1A05-E70A-5A44-8F7C-F8C78378A5C0}"/>
              </a:ext>
            </a:extLst>
          </p:cNvPr>
          <p:cNvSpPr txBox="1">
            <a:spLocks/>
          </p:cNvSpPr>
          <p:nvPr/>
        </p:nvSpPr>
        <p:spPr bwMode="auto">
          <a:xfrm rot="3338484">
            <a:off x="6158012" y="4195085"/>
            <a:ext cx="240025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measure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8D5A1A-2EA2-1B43-A025-7489DA9C5CEF}"/>
              </a:ext>
            </a:extLst>
          </p:cNvPr>
          <p:cNvSpPr/>
          <p:nvPr/>
        </p:nvSpPr>
        <p:spPr bwMode="auto">
          <a:xfrm>
            <a:off x="2745137" y="1292678"/>
            <a:ext cx="1529887" cy="4149788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F9B8905-B5CA-9947-BC74-095787FD7289}"/>
              </a:ext>
            </a:extLst>
          </p:cNvPr>
          <p:cNvSpPr/>
          <p:nvPr/>
        </p:nvSpPr>
        <p:spPr bwMode="auto">
          <a:xfrm>
            <a:off x="6138988" y="2524734"/>
            <a:ext cx="1529887" cy="719948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568881-E7F1-1D44-A5F8-637A906BA4D3}"/>
              </a:ext>
            </a:extLst>
          </p:cNvPr>
          <p:cNvSpPr txBox="1">
            <a:spLocks/>
          </p:cNvSpPr>
          <p:nvPr/>
        </p:nvSpPr>
        <p:spPr bwMode="auto">
          <a:xfrm>
            <a:off x="1808517" y="224395"/>
            <a:ext cx="33909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/>
              <a:t>nature of this </a:t>
            </a:r>
          </a:p>
          <a:p>
            <a:pPr algn="ctr"/>
            <a:r>
              <a:rPr lang="en-US" b="0" dirty="0"/>
              <a:t>(independent variables)</a:t>
            </a:r>
            <a:endParaRPr lang="en-US" dirty="0">
              <a:solidFill>
                <a:srgbClr val="99CC00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D8C015E-A6F8-5E43-AB3B-186E9D63D4D0}"/>
              </a:ext>
            </a:extLst>
          </p:cNvPr>
          <p:cNvSpPr txBox="1">
            <a:spLocks/>
          </p:cNvSpPr>
          <p:nvPr/>
        </p:nvSpPr>
        <p:spPr bwMode="auto">
          <a:xfrm>
            <a:off x="4617374" y="1413347"/>
            <a:ext cx="446412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/>
              <a:t>nature of this </a:t>
            </a:r>
          </a:p>
          <a:p>
            <a:pPr algn="ctr"/>
            <a:r>
              <a:rPr lang="en-US" b="0" dirty="0"/>
              <a:t>(dependent ones)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25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cxnSpLocks/>
          </p:cNvCxnSpPr>
          <p:nvPr/>
        </p:nvCxnSpPr>
        <p:spPr bwMode="auto">
          <a:xfrm>
            <a:off x="5918872" y="564181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662BD98-91D8-C941-9F72-608EC282B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00" r="15200" b="50815"/>
          <a:stretch/>
        </p:blipFill>
        <p:spPr>
          <a:xfrm flipH="1">
            <a:off x="0" y="4646129"/>
            <a:ext cx="1676400" cy="220771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A2BCE5-B408-1946-8C43-070CB6F82A03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1600200"/>
            <a:ext cx="727240" cy="4149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42562E-B680-984B-9D73-0704F0010102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3542272"/>
            <a:ext cx="922224" cy="2207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A00931-925F-9C42-8295-0CD542C4E798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5227082"/>
            <a:ext cx="922224" cy="522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077084-4292-924F-89E2-3C994B817AF5}"/>
              </a:ext>
            </a:extLst>
          </p:cNvPr>
          <p:cNvSpPr/>
          <p:nvPr/>
        </p:nvSpPr>
        <p:spPr>
          <a:xfrm>
            <a:off x="2745137" y="14155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9BEE5-058C-F843-9558-7D3F53041DE4}"/>
              </a:ext>
            </a:extLst>
          </p:cNvPr>
          <p:cNvSpPr/>
          <p:nvPr/>
        </p:nvSpPr>
        <p:spPr>
          <a:xfrm>
            <a:off x="2784595" y="3320535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2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9F1E9A-BAF9-F443-B502-280EB02851E1}"/>
              </a:ext>
            </a:extLst>
          </p:cNvPr>
          <p:cNvSpPr/>
          <p:nvPr/>
        </p:nvSpPr>
        <p:spPr>
          <a:xfrm>
            <a:off x="2828141" y="4933951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n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1FAD1D-5B6C-8749-8DF8-13439D5D2246}"/>
              </a:ext>
            </a:extLst>
          </p:cNvPr>
          <p:cNvSpPr/>
          <p:nvPr/>
        </p:nvSpPr>
        <p:spPr>
          <a:xfrm>
            <a:off x="3232450" y="414288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...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B1E059C-0502-4D43-813A-CE5C91CD8C42}"/>
              </a:ext>
            </a:extLst>
          </p:cNvPr>
          <p:cNvSpPr txBox="1">
            <a:spLocks/>
          </p:cNvSpPr>
          <p:nvPr/>
        </p:nvSpPr>
        <p:spPr bwMode="auto">
          <a:xfrm>
            <a:off x="1523956" y="5663738"/>
            <a:ext cx="95702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do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FC44080-8421-E640-B3C3-D607BF82B020}"/>
              </a:ext>
            </a:extLst>
          </p:cNvPr>
          <p:cNvSpPr/>
          <p:nvPr/>
        </p:nvSpPr>
        <p:spPr bwMode="auto">
          <a:xfrm>
            <a:off x="2745137" y="1292678"/>
            <a:ext cx="1529887" cy="4149788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1E9770F-62F3-2B49-A479-9C68A51917C3}"/>
              </a:ext>
            </a:extLst>
          </p:cNvPr>
          <p:cNvSpPr txBox="1">
            <a:spLocks/>
          </p:cNvSpPr>
          <p:nvPr/>
        </p:nvSpPr>
        <p:spPr bwMode="auto">
          <a:xfrm>
            <a:off x="4868978" y="1784866"/>
            <a:ext cx="3306069" cy="336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Continuous IV? </a:t>
            </a:r>
          </a:p>
          <a:p>
            <a:r>
              <a:rPr lang="en-US" b="0" dirty="0"/>
              <a:t>	</a:t>
            </a:r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discrete IV?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9DD4E5-41D9-2E43-84F7-BB5D3C5F746B}"/>
              </a:ext>
            </a:extLst>
          </p:cNvPr>
          <p:cNvSpPr/>
          <p:nvPr/>
        </p:nvSpPr>
        <p:spPr>
          <a:xfrm>
            <a:off x="5133139" y="2298266"/>
            <a:ext cx="3172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Size of targets users point at 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E6D30-E969-F647-802E-4A34E65B8F0D}"/>
              </a:ext>
            </a:extLst>
          </p:cNvPr>
          <p:cNvSpPr/>
          <p:nvPr/>
        </p:nvSpPr>
        <p:spPr>
          <a:xfrm>
            <a:off x="5133139" y="2667598"/>
            <a:ext cx="1783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Weight of users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61A53-1D1C-5142-A10C-03630BEBA2E5}"/>
              </a:ext>
            </a:extLst>
          </p:cNvPr>
          <p:cNvSpPr/>
          <p:nvPr/>
        </p:nvSpPr>
        <p:spPr>
          <a:xfrm>
            <a:off x="5133139" y="3036930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Amount of chocolate eaten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3BCB76-3ECD-F94A-8C3E-D46ACCC52C21}"/>
              </a:ext>
            </a:extLst>
          </p:cNvPr>
          <p:cNvSpPr/>
          <p:nvPr/>
        </p:nvSpPr>
        <p:spPr>
          <a:xfrm>
            <a:off x="5125124" y="4461463"/>
            <a:ext cx="3583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Chocolate vs. not vs. punishment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D800BB-3876-5A4E-8A01-C289186B5CAE}"/>
              </a:ext>
            </a:extLst>
          </p:cNvPr>
          <p:cNvSpPr/>
          <p:nvPr/>
        </p:nvSpPr>
        <p:spPr>
          <a:xfrm>
            <a:off x="5141893" y="485413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Gender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E31329-F0A6-704A-9A80-10C126CB6C1E}"/>
              </a:ext>
            </a:extLst>
          </p:cNvPr>
          <p:cNvSpPr/>
          <p:nvPr/>
        </p:nvSpPr>
        <p:spPr>
          <a:xfrm>
            <a:off x="5133139" y="5223463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Milk before or 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38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caterorical</a:t>
            </a: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cxnSpLocks/>
          </p:cNvCxnSpPr>
          <p:nvPr/>
        </p:nvCxnSpPr>
        <p:spPr bwMode="auto">
          <a:xfrm>
            <a:off x="5918872" y="564181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662BD98-91D8-C941-9F72-608EC282B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00" r="15200" b="50815"/>
          <a:stretch/>
        </p:blipFill>
        <p:spPr>
          <a:xfrm flipH="1">
            <a:off x="0" y="4646129"/>
            <a:ext cx="1676400" cy="220771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A2BCE5-B408-1946-8C43-070CB6F82A03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1600200"/>
            <a:ext cx="727240" cy="4149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42562E-B680-984B-9D73-0704F0010102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3542272"/>
            <a:ext cx="922224" cy="2207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A00931-925F-9C42-8295-0CD542C4E798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5227082"/>
            <a:ext cx="922224" cy="522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077084-4292-924F-89E2-3C994B817AF5}"/>
              </a:ext>
            </a:extLst>
          </p:cNvPr>
          <p:cNvSpPr/>
          <p:nvPr/>
        </p:nvSpPr>
        <p:spPr>
          <a:xfrm>
            <a:off x="2745137" y="14155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9BEE5-058C-F843-9558-7D3F53041DE4}"/>
              </a:ext>
            </a:extLst>
          </p:cNvPr>
          <p:cNvSpPr/>
          <p:nvPr/>
        </p:nvSpPr>
        <p:spPr>
          <a:xfrm>
            <a:off x="2784595" y="3320535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2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9F1E9A-BAF9-F443-B502-280EB02851E1}"/>
              </a:ext>
            </a:extLst>
          </p:cNvPr>
          <p:cNvSpPr/>
          <p:nvPr/>
        </p:nvSpPr>
        <p:spPr>
          <a:xfrm>
            <a:off x="2828141" y="4933951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n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1FAD1D-5B6C-8749-8DF8-13439D5D2246}"/>
              </a:ext>
            </a:extLst>
          </p:cNvPr>
          <p:cNvSpPr/>
          <p:nvPr/>
        </p:nvSpPr>
        <p:spPr>
          <a:xfrm>
            <a:off x="3232450" y="414288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...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B1E059C-0502-4D43-813A-CE5C91CD8C42}"/>
              </a:ext>
            </a:extLst>
          </p:cNvPr>
          <p:cNvSpPr txBox="1">
            <a:spLocks/>
          </p:cNvSpPr>
          <p:nvPr/>
        </p:nvSpPr>
        <p:spPr bwMode="auto">
          <a:xfrm>
            <a:off x="1523956" y="5663738"/>
            <a:ext cx="95702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do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FC44080-8421-E640-B3C3-D607BF82B020}"/>
              </a:ext>
            </a:extLst>
          </p:cNvPr>
          <p:cNvSpPr/>
          <p:nvPr/>
        </p:nvSpPr>
        <p:spPr bwMode="auto">
          <a:xfrm>
            <a:off x="2745137" y="1292678"/>
            <a:ext cx="1529887" cy="4149788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1E9770F-62F3-2B49-A479-9C68A51917C3}"/>
              </a:ext>
            </a:extLst>
          </p:cNvPr>
          <p:cNvSpPr txBox="1">
            <a:spLocks/>
          </p:cNvSpPr>
          <p:nvPr/>
        </p:nvSpPr>
        <p:spPr bwMode="auto">
          <a:xfrm>
            <a:off x="4868978" y="1784866"/>
            <a:ext cx="3306069" cy="336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Continuous IV? </a:t>
            </a:r>
          </a:p>
          <a:p>
            <a:r>
              <a:rPr lang="en-US" b="0" dirty="0"/>
              <a:t>	</a:t>
            </a:r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discrete IV?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9DD4E5-41D9-2E43-84F7-BB5D3C5F746B}"/>
              </a:ext>
            </a:extLst>
          </p:cNvPr>
          <p:cNvSpPr/>
          <p:nvPr/>
        </p:nvSpPr>
        <p:spPr>
          <a:xfrm>
            <a:off x="5133139" y="2298266"/>
            <a:ext cx="3172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Size of targets users point at 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E6D30-E969-F647-802E-4A34E65B8F0D}"/>
              </a:ext>
            </a:extLst>
          </p:cNvPr>
          <p:cNvSpPr/>
          <p:nvPr/>
        </p:nvSpPr>
        <p:spPr>
          <a:xfrm>
            <a:off x="5133139" y="2667598"/>
            <a:ext cx="1783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Weight of users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61A53-1D1C-5142-A10C-03630BEBA2E5}"/>
              </a:ext>
            </a:extLst>
          </p:cNvPr>
          <p:cNvSpPr/>
          <p:nvPr/>
        </p:nvSpPr>
        <p:spPr>
          <a:xfrm>
            <a:off x="5133139" y="3036930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Amount of chocolate eaten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3BCB76-3ECD-F94A-8C3E-D46ACCC52C21}"/>
              </a:ext>
            </a:extLst>
          </p:cNvPr>
          <p:cNvSpPr/>
          <p:nvPr/>
        </p:nvSpPr>
        <p:spPr>
          <a:xfrm>
            <a:off x="5125124" y="4461463"/>
            <a:ext cx="3583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Chocolate vs. not vs. punishment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D800BB-3876-5A4E-8A01-C289186B5CAE}"/>
              </a:ext>
            </a:extLst>
          </p:cNvPr>
          <p:cNvSpPr/>
          <p:nvPr/>
        </p:nvSpPr>
        <p:spPr>
          <a:xfrm>
            <a:off x="5141893" y="485413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Gender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E31329-F0A6-704A-9A80-10C126CB6C1E}"/>
              </a:ext>
            </a:extLst>
          </p:cNvPr>
          <p:cNvSpPr/>
          <p:nvPr/>
        </p:nvSpPr>
        <p:spPr>
          <a:xfrm>
            <a:off x="5133139" y="5223463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Milk before or after</a:t>
            </a:r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BE6987A-542B-3941-A4A8-4111AA5C09D1}"/>
              </a:ext>
            </a:extLst>
          </p:cNvPr>
          <p:cNvSpPr/>
          <p:nvPr/>
        </p:nvSpPr>
        <p:spPr bwMode="auto">
          <a:xfrm>
            <a:off x="4710920" y="1513950"/>
            <a:ext cx="3852949" cy="217591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10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18310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cxnSpLocks/>
          </p:cNvCxnSpPr>
          <p:nvPr/>
        </p:nvCxnSpPr>
        <p:spPr bwMode="auto">
          <a:xfrm>
            <a:off x="5918872" y="564181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662BD98-91D8-C941-9F72-608EC282B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00" r="15200" b="50815"/>
          <a:stretch/>
        </p:blipFill>
        <p:spPr>
          <a:xfrm flipH="1">
            <a:off x="0" y="4646129"/>
            <a:ext cx="1676400" cy="220771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A2BCE5-B408-1946-8C43-070CB6F82A03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1600200"/>
            <a:ext cx="727240" cy="4149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42562E-B680-984B-9D73-0704F0010102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3542272"/>
            <a:ext cx="922224" cy="2207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A00931-925F-9C42-8295-0CD542C4E798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 flipV="1">
            <a:off x="1676400" y="5227082"/>
            <a:ext cx="922224" cy="5229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077084-4292-924F-89E2-3C994B817AF5}"/>
              </a:ext>
            </a:extLst>
          </p:cNvPr>
          <p:cNvSpPr/>
          <p:nvPr/>
        </p:nvSpPr>
        <p:spPr>
          <a:xfrm>
            <a:off x="2745137" y="14155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29BEE5-058C-F843-9558-7D3F53041DE4}"/>
              </a:ext>
            </a:extLst>
          </p:cNvPr>
          <p:cNvSpPr/>
          <p:nvPr/>
        </p:nvSpPr>
        <p:spPr>
          <a:xfrm>
            <a:off x="2784595" y="3320535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2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9F1E9A-BAF9-F443-B502-280EB02851E1}"/>
              </a:ext>
            </a:extLst>
          </p:cNvPr>
          <p:cNvSpPr/>
          <p:nvPr/>
        </p:nvSpPr>
        <p:spPr>
          <a:xfrm>
            <a:off x="2828141" y="4933951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Condition n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1FAD1D-5B6C-8749-8DF8-13439D5D2246}"/>
              </a:ext>
            </a:extLst>
          </p:cNvPr>
          <p:cNvSpPr/>
          <p:nvPr/>
        </p:nvSpPr>
        <p:spPr>
          <a:xfrm>
            <a:off x="3232450" y="414288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...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B1E059C-0502-4D43-813A-CE5C91CD8C42}"/>
              </a:ext>
            </a:extLst>
          </p:cNvPr>
          <p:cNvSpPr txBox="1">
            <a:spLocks/>
          </p:cNvSpPr>
          <p:nvPr/>
        </p:nvSpPr>
        <p:spPr bwMode="auto">
          <a:xfrm>
            <a:off x="1523956" y="5663738"/>
            <a:ext cx="95702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do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FC44080-8421-E640-B3C3-D607BF82B020}"/>
              </a:ext>
            </a:extLst>
          </p:cNvPr>
          <p:cNvSpPr/>
          <p:nvPr/>
        </p:nvSpPr>
        <p:spPr bwMode="auto">
          <a:xfrm>
            <a:off x="2745137" y="1292678"/>
            <a:ext cx="1529887" cy="4149788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1E9770F-62F3-2B49-A479-9C68A51917C3}"/>
              </a:ext>
            </a:extLst>
          </p:cNvPr>
          <p:cNvSpPr txBox="1">
            <a:spLocks/>
          </p:cNvSpPr>
          <p:nvPr/>
        </p:nvSpPr>
        <p:spPr bwMode="auto">
          <a:xfrm>
            <a:off x="4868978" y="1784866"/>
            <a:ext cx="3306069" cy="336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Continuous IV? </a:t>
            </a:r>
          </a:p>
          <a:p>
            <a:r>
              <a:rPr lang="en-US" b="0" dirty="0"/>
              <a:t>	</a:t>
            </a:r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discrete IV?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9DD4E5-41D9-2E43-84F7-BB5D3C5F746B}"/>
              </a:ext>
            </a:extLst>
          </p:cNvPr>
          <p:cNvSpPr/>
          <p:nvPr/>
        </p:nvSpPr>
        <p:spPr>
          <a:xfrm>
            <a:off x="5133139" y="2298266"/>
            <a:ext cx="3172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Size of targets users point at 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E6D30-E969-F647-802E-4A34E65B8F0D}"/>
              </a:ext>
            </a:extLst>
          </p:cNvPr>
          <p:cNvSpPr/>
          <p:nvPr/>
        </p:nvSpPr>
        <p:spPr>
          <a:xfrm>
            <a:off x="5133139" y="2667598"/>
            <a:ext cx="1783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Weight of users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261A53-1D1C-5142-A10C-03630BEBA2E5}"/>
              </a:ext>
            </a:extLst>
          </p:cNvPr>
          <p:cNvSpPr/>
          <p:nvPr/>
        </p:nvSpPr>
        <p:spPr>
          <a:xfrm>
            <a:off x="5133139" y="3036930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Amount of chocolate eaten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3BCB76-3ECD-F94A-8C3E-D46ACCC52C21}"/>
              </a:ext>
            </a:extLst>
          </p:cNvPr>
          <p:cNvSpPr/>
          <p:nvPr/>
        </p:nvSpPr>
        <p:spPr>
          <a:xfrm>
            <a:off x="5125124" y="4461463"/>
            <a:ext cx="3583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Chocolate vs. not vs. punishment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D800BB-3876-5A4E-8A01-C289186B5CAE}"/>
              </a:ext>
            </a:extLst>
          </p:cNvPr>
          <p:cNvSpPr/>
          <p:nvPr/>
        </p:nvSpPr>
        <p:spPr>
          <a:xfrm>
            <a:off x="5141893" y="485413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Gender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E31329-F0A6-704A-9A80-10C126CB6C1E}"/>
              </a:ext>
            </a:extLst>
          </p:cNvPr>
          <p:cNvSpPr/>
          <p:nvPr/>
        </p:nvSpPr>
        <p:spPr>
          <a:xfrm>
            <a:off x="5133139" y="5223463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Milk before or after</a:t>
            </a:r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BE6987A-542B-3941-A4A8-4111AA5C09D1}"/>
              </a:ext>
            </a:extLst>
          </p:cNvPr>
          <p:cNvSpPr/>
          <p:nvPr/>
        </p:nvSpPr>
        <p:spPr bwMode="auto">
          <a:xfrm>
            <a:off x="4855208" y="3742836"/>
            <a:ext cx="3852949" cy="2175917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224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8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2F09E98-82A4-ED46-AB3E-E9C16A524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55" b="10175"/>
          <a:stretch/>
        </p:blipFill>
        <p:spPr>
          <a:xfrm>
            <a:off x="5140258" y="4333266"/>
            <a:ext cx="4009284" cy="2539538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EDE499E-CDBF-684B-84A0-5C7E8BA07E8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4201" y="3320535"/>
            <a:ext cx="816889" cy="1325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E8B254A-05C4-3542-AA2F-86EEF0D3D9A1}"/>
              </a:ext>
            </a:extLst>
          </p:cNvPr>
          <p:cNvSpPr/>
          <p:nvPr/>
        </p:nvSpPr>
        <p:spPr>
          <a:xfrm>
            <a:off x="6117309" y="2598351"/>
            <a:ext cx="1633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Metrics (most </a:t>
            </a:r>
          </a:p>
          <a:p>
            <a:pPr algn="ctr"/>
            <a:r>
              <a:rPr lang="en-US" b="0" dirty="0"/>
              <a:t>often only 1)</a:t>
            </a:r>
            <a:endParaRPr lang="en-US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2964CBDF-5614-E940-BF94-AA57B0000694}"/>
              </a:ext>
            </a:extLst>
          </p:cNvPr>
          <p:cNvSpPr txBox="1">
            <a:spLocks/>
          </p:cNvSpPr>
          <p:nvPr/>
        </p:nvSpPr>
        <p:spPr bwMode="auto">
          <a:xfrm rot="3338484">
            <a:off x="6158012" y="4195085"/>
            <a:ext cx="240025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measure</a:t>
            </a:r>
          </a:p>
        </p:txBody>
      </p:sp>
    </p:spTree>
    <p:extLst>
      <p:ext uri="{BB962C8B-B14F-4D97-AF65-F5344CB8AC3E}">
        <p14:creationId xmlns:p14="http://schemas.microsoft.com/office/powerpoint/2010/main" val="3385463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there are two types of Chi-square tests: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goodness of fit test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(for one variable only)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contingency table test </a:t>
            </a: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(for two variables at a time)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2749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2F09E98-82A4-ED46-AB3E-E9C16A524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55" b="10175"/>
          <a:stretch/>
        </p:blipFill>
        <p:spPr>
          <a:xfrm>
            <a:off x="5140258" y="4333266"/>
            <a:ext cx="4009284" cy="2539538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EDE499E-CDBF-684B-84A0-5C7E8BA07E8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4201" y="3320535"/>
            <a:ext cx="816889" cy="13255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E8B254A-05C4-3542-AA2F-86EEF0D3D9A1}"/>
              </a:ext>
            </a:extLst>
          </p:cNvPr>
          <p:cNvSpPr/>
          <p:nvPr/>
        </p:nvSpPr>
        <p:spPr>
          <a:xfrm>
            <a:off x="6117309" y="2598351"/>
            <a:ext cx="1633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Metrics (most </a:t>
            </a:r>
          </a:p>
          <a:p>
            <a:pPr algn="ctr"/>
            <a:r>
              <a:rPr lang="en-US" b="0" dirty="0"/>
              <a:t>often only 1)</a:t>
            </a:r>
            <a:endParaRPr lang="en-US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2964CBDF-5614-E940-BF94-AA57B0000694}"/>
              </a:ext>
            </a:extLst>
          </p:cNvPr>
          <p:cNvSpPr txBox="1">
            <a:spLocks/>
          </p:cNvSpPr>
          <p:nvPr/>
        </p:nvSpPr>
        <p:spPr bwMode="auto">
          <a:xfrm rot="3338484">
            <a:off x="6158012" y="4195085"/>
            <a:ext cx="240025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99CC00"/>
                </a:solidFill>
              </a:rPr>
              <a:t>measure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4C7A25-DF8E-0044-A246-682431033CFC}"/>
              </a:ext>
            </a:extLst>
          </p:cNvPr>
          <p:cNvSpPr txBox="1">
            <a:spLocks/>
          </p:cNvSpPr>
          <p:nvPr/>
        </p:nvSpPr>
        <p:spPr bwMode="auto">
          <a:xfrm>
            <a:off x="1359039" y="1885010"/>
            <a:ext cx="3306069" cy="336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Continuous DV? </a:t>
            </a:r>
          </a:p>
          <a:p>
            <a:r>
              <a:rPr lang="en-US" b="0" dirty="0"/>
              <a:t>	</a:t>
            </a:r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rgbClr val="99CC00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Or discrete DV?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1842CA-8F14-4D49-B4AA-263101F53D7E}"/>
              </a:ext>
            </a:extLst>
          </p:cNvPr>
          <p:cNvSpPr/>
          <p:nvPr/>
        </p:nvSpPr>
        <p:spPr>
          <a:xfrm>
            <a:off x="1633532" y="2413685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Memorization score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6EAF52-99FC-C246-BDF8-11E0AE3536C8}"/>
              </a:ext>
            </a:extLst>
          </p:cNvPr>
          <p:cNvSpPr/>
          <p:nvPr/>
        </p:nvSpPr>
        <p:spPr>
          <a:xfrm>
            <a:off x="1600200" y="2767742"/>
            <a:ext cx="1625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Time or errors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B45B2C-2321-674C-8BD2-D4CEE3C51C3E}"/>
              </a:ext>
            </a:extLst>
          </p:cNvPr>
          <p:cNvSpPr/>
          <p:nvPr/>
        </p:nvSpPr>
        <p:spPr>
          <a:xfrm>
            <a:off x="1600200" y="3125951"/>
            <a:ext cx="3762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Liker scale answers (special case!)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F9579D-80F3-9C41-A695-F11415B4905F}"/>
              </a:ext>
            </a:extLst>
          </p:cNvPr>
          <p:cNvSpPr/>
          <p:nvPr/>
        </p:nvSpPr>
        <p:spPr>
          <a:xfrm>
            <a:off x="1635642" y="4584943"/>
            <a:ext cx="172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Yes No answer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AB788F-CF8B-7E46-BC90-47D9346CFFAB}"/>
              </a:ext>
            </a:extLst>
          </p:cNvPr>
          <p:cNvSpPr/>
          <p:nvPr/>
        </p:nvSpPr>
        <p:spPr>
          <a:xfrm>
            <a:off x="1623200" y="4968060"/>
            <a:ext cx="3595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Preference between X categories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33EB54-764C-3C4B-A3F3-19259176386F}"/>
              </a:ext>
            </a:extLst>
          </p:cNvPr>
          <p:cNvSpPr/>
          <p:nvPr/>
        </p:nvSpPr>
        <p:spPr>
          <a:xfrm>
            <a:off x="1623200" y="5337392"/>
            <a:ext cx="954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/>
              <a:t>Gender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2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960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2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AE61AA82-0C8D-3E4F-93D8-BC95EE073562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8A381E3-18A6-0048-9E4E-DE4DC8332CA1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58EAB28C-BC34-FB47-8999-3A35F9C1F920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E6973CAE-3A85-CD4F-9E9B-787B2AF0567E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2414515-FA22-4340-818C-9072628D2C87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C1BCA48-85E9-994D-8477-27E8F196A721}"/>
              </a:ext>
            </a:extLst>
          </p:cNvPr>
          <p:cNvCxnSpPr>
            <a:stCxn id="78" idx="1"/>
            <a:endCxn id="79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BD5FF2E-2A23-9644-9ADA-9D1F7A85EC52}"/>
              </a:ext>
            </a:extLst>
          </p:cNvPr>
          <p:cNvCxnSpPr>
            <a:stCxn id="78" idx="3"/>
            <a:endCxn id="84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D917EE2-0789-4443-A826-205D96AC720B}"/>
              </a:ext>
            </a:extLst>
          </p:cNvPr>
          <p:cNvCxnSpPr>
            <a:cxnSpLocks/>
            <a:endCxn id="83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CA90B90-0646-B44C-96CC-63AAF399C12B}"/>
              </a:ext>
            </a:extLst>
          </p:cNvPr>
          <p:cNvCxnSpPr>
            <a:cxnSpLocks/>
            <a:stCxn id="79" idx="2"/>
            <a:endCxn id="85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A3139C9-C54B-DF4F-AE59-35A707C92294}"/>
              </a:ext>
            </a:extLst>
          </p:cNvPr>
          <p:cNvCxnSpPr>
            <a:cxnSpLocks/>
            <a:stCxn id="84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8853FED-60BA-DC44-A086-7C828EB952D0}"/>
              </a:ext>
            </a:extLst>
          </p:cNvPr>
          <p:cNvCxnSpPr>
            <a:cxnSpLocks/>
            <a:stCxn id="84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6D21398F-E5E6-9347-89CA-7C3444A1CD58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scale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86E0842-961A-A949-BF75-77534FF34873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683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1054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 err="1">
                <a:solidFill>
                  <a:srgbClr val="A6A6A6"/>
                </a:solidFill>
                <a:latin typeface="Arial" charset="0"/>
                <a:cs typeface="Arial" charset="0"/>
              </a:rPr>
              <a:t>recognising</a:t>
            </a: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 data types</a:t>
            </a:r>
          </a:p>
        </p:txBody>
      </p:sp>
    </p:spTree>
    <p:extLst>
      <p:ext uri="{BB962C8B-B14F-4D97-AF65-F5344CB8AC3E}">
        <p14:creationId xmlns:p14="http://schemas.microsoft.com/office/powerpoint/2010/main" val="153882021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C3C5A2-38A7-D54B-AAAC-C0A58970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774700"/>
            <a:ext cx="86614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84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2F8C65-FBEB-1948-AC93-C2DA02C10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81050"/>
            <a:ext cx="8686800" cy="5295900"/>
          </a:xfrm>
          <a:prstGeom prst="rect">
            <a:avLst/>
          </a:prstGeom>
        </p:spPr>
      </p:pic>
      <p:pic>
        <p:nvPicPr>
          <p:cNvPr id="5" name="Picture 2" descr="http://teamxtremebeastmode.com/wp-content/uploads/2012/09/measuring-tape.jpg">
            <a:extLst>
              <a:ext uri="{FF2B5EF4-FFF2-40B4-BE49-F238E27FC236}">
                <a16:creationId xmlns:a16="http://schemas.microsoft.com/office/drawing/2014/main" id="{62055B5C-E6AE-424D-907B-3B8A6BDB1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1" y="4953000"/>
            <a:ext cx="926848" cy="97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plasticjungle.com/blog/wp-content/uploads/2012/02/podium.jpg">
            <a:extLst>
              <a:ext uri="{FF2B5EF4-FFF2-40B4-BE49-F238E27FC236}">
                <a16:creationId xmlns:a16="http://schemas.microsoft.com/office/drawing/2014/main" id="{956DD305-E07A-A942-9AD5-8DCFD6808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800600"/>
            <a:ext cx="1491761" cy="121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albaceteguia.com/wp-content/group-of-children-clip-art-free-699.gif">
            <a:extLst>
              <a:ext uri="{FF2B5EF4-FFF2-40B4-BE49-F238E27FC236}">
                <a16:creationId xmlns:a16="http://schemas.microsoft.com/office/drawing/2014/main" id="{9E9175C0-D101-6646-804E-760ED4C2F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39"/>
          <a:stretch/>
        </p:blipFill>
        <p:spPr bwMode="auto">
          <a:xfrm>
            <a:off x="2354034" y="4986990"/>
            <a:ext cx="2332266" cy="84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www.onlinepetcart.com.au/images/Cat_and_Dog.jpg">
            <a:extLst>
              <a:ext uri="{FF2B5EF4-FFF2-40B4-BE49-F238E27FC236}">
                <a16:creationId xmlns:a16="http://schemas.microsoft.com/office/drawing/2014/main" id="{EB046035-751D-7B40-9BE2-0DBA1FB30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265" y="4899951"/>
            <a:ext cx="1276350" cy="111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0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D539A-BC01-5C43-B320-BAF70BD64B50}"/>
              </a:ext>
            </a:extLst>
          </p:cNvPr>
          <p:cNvSpPr txBox="1">
            <a:spLocks/>
          </p:cNvSpPr>
          <p:nvPr/>
        </p:nvSpPr>
        <p:spPr>
          <a:xfrm>
            <a:off x="323134" y="990600"/>
            <a:ext cx="8807896" cy="475456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b="0" kern="0" dirty="0"/>
              <a:t>Q1: What is your favourite subject?</a:t>
            </a:r>
          </a:p>
          <a:p>
            <a:endParaRPr lang="en-GB" b="0" kern="0" dirty="0"/>
          </a:p>
          <a:p>
            <a:pPr marL="109728" indent="0"/>
            <a:endParaRPr lang="en-GB" b="0" kern="0" dirty="0"/>
          </a:p>
          <a:p>
            <a:r>
              <a:rPr lang="en-GB" b="0" kern="0" dirty="0"/>
              <a:t>Q2: Gender:</a:t>
            </a:r>
          </a:p>
          <a:p>
            <a:pPr marL="109728" indent="0"/>
            <a:endParaRPr lang="en-GB" b="0" kern="0" dirty="0"/>
          </a:p>
          <a:p>
            <a:pPr marL="109728" indent="0"/>
            <a:endParaRPr lang="en-GB" b="0" kern="0" dirty="0"/>
          </a:p>
          <a:p>
            <a:r>
              <a:rPr lang="en-GB" b="0" kern="0" dirty="0"/>
              <a:t>Q3: I consider myself to be good at mathematics:</a:t>
            </a:r>
          </a:p>
          <a:p>
            <a:endParaRPr lang="en-GB" b="0" kern="0" dirty="0"/>
          </a:p>
          <a:p>
            <a:pPr marL="109728" indent="0"/>
            <a:endParaRPr lang="en-GB" b="0" kern="0" dirty="0"/>
          </a:p>
          <a:p>
            <a:pPr>
              <a:buFont typeface="Wingdings" panose="05000000000000000000" pitchFamily="2" charset="2"/>
              <a:buChar char="Ø"/>
            </a:pPr>
            <a:endParaRPr lang="en-GB" b="0" kern="0" dirty="0"/>
          </a:p>
          <a:p>
            <a:pPr marL="0" indent="0"/>
            <a:r>
              <a:rPr lang="en-GB" b="0" kern="0" dirty="0"/>
              <a:t>Q4: Score in a recent mock GCSE maths exam:</a:t>
            </a:r>
          </a:p>
          <a:p>
            <a:endParaRPr lang="en-GB" b="0" kern="0" dirty="0"/>
          </a:p>
          <a:p>
            <a:endParaRPr lang="en-GB" b="0" kern="0" dirty="0"/>
          </a:p>
          <a:p>
            <a:endParaRPr lang="en-GB" b="0" kern="0" dirty="0"/>
          </a:p>
          <a:p>
            <a:endParaRPr lang="en-GB" b="0" kern="0" dirty="0"/>
          </a:p>
          <a:p>
            <a:endParaRPr lang="en-GB" b="0" kern="0" dirty="0"/>
          </a:p>
          <a:p>
            <a:pPr marL="0" indent="0"/>
            <a:endParaRPr lang="en-GB" b="0" i="1" kern="0" dirty="0"/>
          </a:p>
          <a:p>
            <a:pPr marL="0" indent="0"/>
            <a:endParaRPr lang="en-GB" b="0" i="1" kern="0" dirty="0"/>
          </a:p>
          <a:p>
            <a:endParaRPr lang="en-GB" b="0" kern="0" dirty="0"/>
          </a:p>
          <a:p>
            <a:endParaRPr lang="en-GB" b="0" kern="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E2F84BB-E497-2C41-89EA-6F828ABCEE11}"/>
              </a:ext>
            </a:extLst>
          </p:cNvPr>
          <p:cNvGraphicFramePr>
            <a:graphicFrameLocks noGrp="1"/>
          </p:cNvGraphicFramePr>
          <p:nvPr/>
        </p:nvGraphicFramePr>
        <p:xfrm>
          <a:off x="679141" y="4060371"/>
          <a:ext cx="6096000" cy="640080"/>
        </p:xfrm>
        <a:graphic>
          <a:graphicData uri="http://schemas.openxmlformats.org/drawingml/2006/table">
            <a:tbl>
              <a:tblPr firstRow="1" bandRow="1"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Strongly Disagree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Disagree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Not Sure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Strongly 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9C5A949-BDB9-AF4F-A7E2-0B03879ADCAD}"/>
              </a:ext>
            </a:extLst>
          </p:cNvPr>
          <p:cNvGraphicFramePr>
            <a:graphicFrameLocks noGrp="1"/>
          </p:cNvGraphicFramePr>
          <p:nvPr/>
        </p:nvGraphicFramePr>
        <p:xfrm>
          <a:off x="1289901" y="2743178"/>
          <a:ext cx="2304256" cy="527123"/>
        </p:xfrm>
        <a:graphic>
          <a:graphicData uri="http://schemas.openxmlformats.org/drawingml/2006/table">
            <a:tbl>
              <a:tblPr firstRow="1" bandRow="1"/>
              <a:tblGrid>
                <a:gridCol w="1040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12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Male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Female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9C49661-8386-0243-AD7F-E7FA4FF5571B}"/>
              </a:ext>
            </a:extLst>
          </p:cNvPr>
          <p:cNvGraphicFramePr>
            <a:graphicFrameLocks noGrp="1"/>
          </p:cNvGraphicFramePr>
          <p:nvPr/>
        </p:nvGraphicFramePr>
        <p:xfrm>
          <a:off x="1517341" y="5482415"/>
          <a:ext cx="4419600" cy="370840"/>
        </p:xfrm>
        <a:graphic>
          <a:graphicData uri="http://schemas.openxmlformats.org/drawingml/2006/table">
            <a:tbl>
              <a:tblPr firstRow="1" bandRow="1"/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Score between 0%</a:t>
                      </a:r>
                      <a:r>
                        <a:rPr lang="en-GB" baseline="0" dirty="0">
                          <a:solidFill>
                            <a:srgbClr val="002060"/>
                          </a:solidFill>
                        </a:rPr>
                        <a:t> and </a:t>
                      </a:r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100%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B9598C-3873-FB44-B3A3-50AB527143BF}"/>
              </a:ext>
            </a:extLst>
          </p:cNvPr>
          <p:cNvGraphicFramePr>
            <a:graphicFrameLocks noGrp="1"/>
          </p:cNvGraphicFramePr>
          <p:nvPr/>
        </p:nvGraphicFramePr>
        <p:xfrm>
          <a:off x="1295400" y="1682677"/>
          <a:ext cx="6096000" cy="370840"/>
        </p:xfrm>
        <a:graphic>
          <a:graphicData uri="http://schemas.openxmlformats.org/drawingml/2006/table">
            <a:tbl>
              <a:tblPr firstRow="1" bandRow="1"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Maths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English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Science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Art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French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10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D539A-BC01-5C43-B320-BAF70BD64B50}"/>
              </a:ext>
            </a:extLst>
          </p:cNvPr>
          <p:cNvSpPr txBox="1">
            <a:spLocks/>
          </p:cNvSpPr>
          <p:nvPr/>
        </p:nvSpPr>
        <p:spPr>
          <a:xfrm>
            <a:off x="323134" y="990600"/>
            <a:ext cx="8807896" cy="475456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b="0" kern="0" dirty="0"/>
              <a:t>Q1: What is your favourite subject?</a:t>
            </a:r>
          </a:p>
          <a:p>
            <a:endParaRPr lang="en-GB" b="0" kern="0" dirty="0"/>
          </a:p>
          <a:p>
            <a:pPr marL="109728" indent="0"/>
            <a:endParaRPr lang="en-GB" b="0" kern="0" dirty="0"/>
          </a:p>
          <a:p>
            <a:r>
              <a:rPr lang="en-GB" b="0" kern="0" dirty="0"/>
              <a:t>Q2: Gender:</a:t>
            </a:r>
          </a:p>
          <a:p>
            <a:pPr marL="109728" indent="0"/>
            <a:endParaRPr lang="en-GB" b="0" kern="0" dirty="0"/>
          </a:p>
          <a:p>
            <a:pPr marL="109728" indent="0"/>
            <a:endParaRPr lang="en-GB" b="0" kern="0" dirty="0"/>
          </a:p>
          <a:p>
            <a:r>
              <a:rPr lang="en-GB" b="0" kern="0" dirty="0"/>
              <a:t>Q3: I consider myself to be good at mathematics:</a:t>
            </a:r>
          </a:p>
          <a:p>
            <a:endParaRPr lang="en-GB" b="0" kern="0" dirty="0"/>
          </a:p>
          <a:p>
            <a:pPr marL="109728" indent="0"/>
            <a:endParaRPr lang="en-GB" b="0" kern="0" dirty="0"/>
          </a:p>
          <a:p>
            <a:pPr>
              <a:buFont typeface="Wingdings" panose="05000000000000000000" pitchFamily="2" charset="2"/>
              <a:buChar char="Ø"/>
            </a:pPr>
            <a:endParaRPr lang="en-GB" b="0" kern="0" dirty="0"/>
          </a:p>
          <a:p>
            <a:pPr marL="0" indent="0"/>
            <a:r>
              <a:rPr lang="en-GB" b="0" kern="0" dirty="0"/>
              <a:t>Q4: Score in a recent mock GCSE maths exam:</a:t>
            </a:r>
          </a:p>
          <a:p>
            <a:endParaRPr lang="en-GB" b="0" kern="0" dirty="0"/>
          </a:p>
          <a:p>
            <a:endParaRPr lang="en-GB" b="0" kern="0" dirty="0"/>
          </a:p>
          <a:p>
            <a:endParaRPr lang="en-GB" b="0" kern="0" dirty="0"/>
          </a:p>
          <a:p>
            <a:endParaRPr lang="en-GB" b="0" kern="0" dirty="0"/>
          </a:p>
          <a:p>
            <a:endParaRPr lang="en-GB" b="0" kern="0" dirty="0"/>
          </a:p>
          <a:p>
            <a:pPr marL="0" indent="0"/>
            <a:endParaRPr lang="en-GB" b="0" i="1" kern="0" dirty="0"/>
          </a:p>
          <a:p>
            <a:pPr marL="0" indent="0"/>
            <a:endParaRPr lang="en-GB" b="0" i="1" kern="0" dirty="0"/>
          </a:p>
          <a:p>
            <a:endParaRPr lang="en-GB" b="0" kern="0" dirty="0"/>
          </a:p>
          <a:p>
            <a:endParaRPr lang="en-GB" b="0" kern="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E2F84BB-E497-2C41-89EA-6F828ABCEE11}"/>
              </a:ext>
            </a:extLst>
          </p:cNvPr>
          <p:cNvGraphicFramePr>
            <a:graphicFrameLocks noGrp="1"/>
          </p:cNvGraphicFramePr>
          <p:nvPr/>
        </p:nvGraphicFramePr>
        <p:xfrm>
          <a:off x="679141" y="4060371"/>
          <a:ext cx="6096000" cy="640080"/>
        </p:xfrm>
        <a:graphic>
          <a:graphicData uri="http://schemas.openxmlformats.org/drawingml/2006/table">
            <a:tbl>
              <a:tblPr firstRow="1" bandRow="1"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Strongly Disagree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Disagree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Not Sure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Strongly Agree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9C5A949-BDB9-AF4F-A7E2-0B03879ADCAD}"/>
              </a:ext>
            </a:extLst>
          </p:cNvPr>
          <p:cNvGraphicFramePr>
            <a:graphicFrameLocks noGrp="1"/>
          </p:cNvGraphicFramePr>
          <p:nvPr/>
        </p:nvGraphicFramePr>
        <p:xfrm>
          <a:off x="1289901" y="2743178"/>
          <a:ext cx="2304256" cy="527123"/>
        </p:xfrm>
        <a:graphic>
          <a:graphicData uri="http://schemas.openxmlformats.org/drawingml/2006/table">
            <a:tbl>
              <a:tblPr firstRow="1" bandRow="1"/>
              <a:tblGrid>
                <a:gridCol w="1040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12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Male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Female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9C49661-8386-0243-AD7F-E7FA4FF5571B}"/>
              </a:ext>
            </a:extLst>
          </p:cNvPr>
          <p:cNvGraphicFramePr>
            <a:graphicFrameLocks noGrp="1"/>
          </p:cNvGraphicFramePr>
          <p:nvPr/>
        </p:nvGraphicFramePr>
        <p:xfrm>
          <a:off x="1517341" y="5482415"/>
          <a:ext cx="4419600" cy="370840"/>
        </p:xfrm>
        <a:graphic>
          <a:graphicData uri="http://schemas.openxmlformats.org/drawingml/2006/table">
            <a:tbl>
              <a:tblPr firstRow="1" bandRow="1"/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Score between 0%</a:t>
                      </a:r>
                      <a:r>
                        <a:rPr lang="en-GB" baseline="0" dirty="0">
                          <a:solidFill>
                            <a:srgbClr val="002060"/>
                          </a:solidFill>
                        </a:rPr>
                        <a:t> and </a:t>
                      </a:r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100%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B9598C-3873-FB44-B3A3-50AB527143BF}"/>
              </a:ext>
            </a:extLst>
          </p:cNvPr>
          <p:cNvGraphicFramePr>
            <a:graphicFrameLocks noGrp="1"/>
          </p:cNvGraphicFramePr>
          <p:nvPr/>
        </p:nvGraphicFramePr>
        <p:xfrm>
          <a:off x="1295400" y="1682677"/>
          <a:ext cx="6096000" cy="370840"/>
        </p:xfrm>
        <a:graphic>
          <a:graphicData uri="http://schemas.openxmlformats.org/drawingml/2006/table">
            <a:tbl>
              <a:tblPr firstRow="1" bandRow="1"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Maths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English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1F28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Science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E59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Art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Lucida Sans Unicode"/>
                        </a:defRPr>
                      </a:lvl9pPr>
                    </a:lstStyle>
                    <a:p>
                      <a:pPr algn="ctr"/>
                      <a:r>
                        <a:rPr lang="en-GB" dirty="0">
                          <a:solidFill>
                            <a:srgbClr val="002060"/>
                          </a:solidFill>
                        </a:rPr>
                        <a:t>French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A2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239E849-D981-5744-8D40-57CBCEACD9D6}"/>
              </a:ext>
            </a:extLst>
          </p:cNvPr>
          <p:cNvSpPr/>
          <p:nvPr/>
        </p:nvSpPr>
        <p:spPr>
          <a:xfrm>
            <a:off x="5330371" y="987752"/>
            <a:ext cx="3093859" cy="43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Categorical / Nominal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117A08-4E8A-BF40-8805-71CD9D1CA7C7}"/>
              </a:ext>
            </a:extLst>
          </p:cNvPr>
          <p:cNvSpPr/>
          <p:nvPr/>
        </p:nvSpPr>
        <p:spPr>
          <a:xfrm>
            <a:off x="3931595" y="2789024"/>
            <a:ext cx="3922503" cy="43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Categorical / Nominal (binary)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2AFC25-CDC4-4B49-AFE4-1328A6F95840}"/>
              </a:ext>
            </a:extLst>
          </p:cNvPr>
          <p:cNvSpPr/>
          <p:nvPr/>
        </p:nvSpPr>
        <p:spPr>
          <a:xfrm>
            <a:off x="6925466" y="4162696"/>
            <a:ext cx="2006600" cy="43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Categorical / Ordinal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10277F-1569-F34D-9702-94FB7F83A613}"/>
              </a:ext>
            </a:extLst>
          </p:cNvPr>
          <p:cNvSpPr/>
          <p:nvPr/>
        </p:nvSpPr>
        <p:spPr>
          <a:xfrm>
            <a:off x="6877300" y="5450120"/>
            <a:ext cx="2006600" cy="43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3313948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550F2AF-514D-534B-A77F-092016125F27}"/>
              </a:ext>
            </a:extLst>
          </p:cNvPr>
          <p:cNvSpPr txBox="1">
            <a:spLocks/>
          </p:cNvSpPr>
          <p:nvPr/>
        </p:nvSpPr>
        <p:spPr bwMode="auto">
          <a:xfrm>
            <a:off x="0" y="5674234"/>
            <a:ext cx="9144000" cy="69576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bIns="93600" anchor="b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rgbClr val="99CC00"/>
                </a:solidFill>
              </a:rPr>
              <a:t>Likert </a:t>
            </a:r>
            <a:r>
              <a:rPr lang="en-US" sz="3600" b="0" dirty="0">
                <a:solidFill>
                  <a:srgbClr val="FFFFFF"/>
                </a:solidFill>
              </a:rPr>
              <a:t>can be treated as </a:t>
            </a:r>
            <a:r>
              <a:rPr lang="en-US" sz="3600" dirty="0">
                <a:solidFill>
                  <a:srgbClr val="99CC00"/>
                </a:solidFill>
              </a:rPr>
              <a:t>continuous</a:t>
            </a:r>
            <a:endParaRPr lang="en-US" sz="3600" dirty="0">
              <a:solidFill>
                <a:srgbClr val="FF99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DB8744-15FC-FE46-871C-E24B86466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609600"/>
            <a:ext cx="6553200" cy="4900897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AFB8FFC-081E-A140-8F17-BB1F28F48267}"/>
              </a:ext>
            </a:extLst>
          </p:cNvPr>
          <p:cNvSpPr/>
          <p:nvPr/>
        </p:nvSpPr>
        <p:spPr bwMode="auto">
          <a:xfrm>
            <a:off x="5105400" y="1447801"/>
            <a:ext cx="1176215" cy="588108"/>
          </a:xfrm>
          <a:prstGeom prst="roundRect">
            <a:avLst/>
          </a:prstGeom>
          <a:noFill/>
          <a:ln w="1270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56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807075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goodness of fit</a:t>
            </a:r>
          </a:p>
        </p:txBody>
      </p:sp>
    </p:spTree>
    <p:extLst>
      <p:ext uri="{BB962C8B-B14F-4D97-AF65-F5344CB8AC3E}">
        <p14:creationId xmlns:p14="http://schemas.microsoft.com/office/powerpoint/2010/main" val="382043441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638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5559632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219200" y="1600200"/>
            <a:ext cx="7086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Be able to give the </a:t>
            </a:r>
            <a:r>
              <a:rPr lang="en-US" sz="2400" b="0" dirty="0" err="1"/>
              <a:t>CHI-square</a:t>
            </a:r>
            <a:r>
              <a:rPr lang="en-US" sz="2400" b="0" dirty="0"/>
              <a:t> formula (goodness of fit and contingency table) 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Calculate a </a:t>
            </a:r>
            <a:r>
              <a:rPr lang="en-US" sz="2400" b="0" dirty="0" err="1"/>
              <a:t>CHI-square</a:t>
            </a:r>
            <a:r>
              <a:rPr lang="en-US" sz="2400" b="0" dirty="0"/>
              <a:t> by hand on an example with a single variable and conclude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Explain what is the different between goodness of fit and contingency table methods </a:t>
            </a:r>
          </a:p>
          <a:p>
            <a:pPr marL="457200" lvl="0" indent="-457200">
              <a:buAutoNum type="arabicPeriod"/>
            </a:pPr>
            <a:endParaRPr lang="en-US" sz="2400" b="0" dirty="0"/>
          </a:p>
          <a:p>
            <a:pPr marL="457200" lvl="0" indent="-457200">
              <a:buAutoNum type="arabicPeriod"/>
            </a:pPr>
            <a:r>
              <a:rPr lang="en-US" sz="2400" b="0" dirty="0"/>
              <a:t>Be able to navigate the mother of all stats graph! = know how to identify a variable type and choose appropriate test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57912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3503492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143000" y="2362200"/>
            <a:ext cx="7086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in the exam the only calculations I could make you do are linear regression or chi square</a:t>
            </a:r>
          </a:p>
          <a:p>
            <a:pPr lvl="0"/>
            <a:endParaRPr lang="en-US" sz="2400" b="0" dirty="0"/>
          </a:p>
          <a:p>
            <a:pPr lvl="0"/>
            <a:r>
              <a:rPr lang="en-US" sz="2400" b="0" dirty="0"/>
              <a:t>you don’t need to learn the formula for all the other statistic tests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57912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17184447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219200" y="1066800"/>
            <a:ext cx="7315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Hypothesis testing, comparing things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part 1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part 2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T-test and ANOVA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Pre-requisite to ANOVA 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Non-parametric tests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Categorical data: Chi-square</a:t>
            </a:r>
          </a:p>
          <a:p>
            <a:pPr marL="457200" lvl="0" indent="-457200">
              <a:buAutoNum type="arabicPeriod"/>
            </a:pPr>
            <a:r>
              <a:rPr lang="en-US" sz="2400" dirty="0">
                <a:solidFill>
                  <a:srgbClr val="99CC00"/>
                </a:solidFill>
              </a:rPr>
              <a:t>Sample size, power and effect size (guest)</a:t>
            </a:r>
          </a:p>
          <a:p>
            <a:pPr marL="457200" lvl="0" indent="-457200">
              <a:buAutoNum type="arabicPeriod"/>
            </a:pPr>
            <a:r>
              <a:rPr lang="en-US" sz="2400" dirty="0">
                <a:solidFill>
                  <a:srgbClr val="99CC00"/>
                </a:solidFill>
              </a:rPr>
              <a:t>P-hacking and alternatives tests (guest)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59436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unit menu</a:t>
            </a:r>
          </a:p>
        </p:txBody>
      </p:sp>
    </p:spTree>
    <p:extLst>
      <p:ext uri="{BB962C8B-B14F-4D97-AF65-F5344CB8AC3E}">
        <p14:creationId xmlns:p14="http://schemas.microsoft.com/office/powerpoint/2010/main" val="28884123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3"/>
          <p:cNvSpPr>
            <a:spLocks noGrp="1"/>
          </p:cNvSpPr>
          <p:nvPr>
            <p:ph type="title"/>
          </p:nvPr>
        </p:nvSpPr>
        <p:spPr>
          <a:xfrm>
            <a:off x="152400" y="5610225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3849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346199"/>
            <a:ext cx="80010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looks to </a:t>
            </a:r>
            <a:r>
              <a:rPr lang="en-GB" sz="2400" dirty="0">
                <a:solidFill>
                  <a:srgbClr val="99CC00"/>
                </a:solidFill>
                <a:latin typeface="arial" panose="020B0604020202020204" pitchFamily="34" charset="0"/>
              </a:rPr>
              <a:t>see if a single variable fits some hypothesised probability distribution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e.g. in a population of students, there would be an equal number of students who like or dislike brussels sprouts 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in fact we don’t even have to go 50/50, we may theorize that only 1/4 (25%) will like them (because they are disgusting!)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18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762000" y="609600"/>
            <a:ext cx="5410200" cy="162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		# of persons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like BP 	        11		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Dislike BP  	       139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		   150 (total)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1962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762000" y="609600"/>
            <a:ext cx="8610600" cy="1922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		# of persons     %expected	    # expected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like BP 	        11		25%	        37.5</a:t>
            </a:r>
            <a:r>
              <a:rPr lang="en-GB" sz="1400" b="0" dirty="0">
                <a:solidFill>
                  <a:srgbClr val="222222"/>
                </a:solidFill>
                <a:latin typeface="arial" panose="020B0604020202020204" pitchFamily="34" charset="0"/>
              </a:rPr>
              <a:t> (25% of 150)</a:t>
            </a:r>
          </a:p>
          <a:p>
            <a:pPr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Dislike BP  	       139		75%	       112.5 </a:t>
            </a:r>
            <a:r>
              <a:rPr lang="en-GB" sz="1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(75% of 150)</a:t>
            </a: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 		   150 (total)	         100%        150 (total)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D5C075-DB15-F240-9AAD-7C06FFADB5A2}"/>
              </a:ext>
            </a:extLst>
          </p:cNvPr>
          <p:cNvGrpSpPr/>
          <p:nvPr/>
        </p:nvGrpSpPr>
        <p:grpSpPr>
          <a:xfrm>
            <a:off x="2057399" y="2315049"/>
            <a:ext cx="6733925" cy="3856499"/>
            <a:chOff x="2057399" y="2315049"/>
            <a:chExt cx="6733925" cy="38564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8B0C49F-744E-4046-BC3B-EC058A671D39}"/>
                </a:ext>
              </a:extLst>
            </p:cNvPr>
            <p:cNvGrpSpPr/>
            <p:nvPr/>
          </p:nvGrpSpPr>
          <p:grpSpPr>
            <a:xfrm>
              <a:off x="2057399" y="2315049"/>
              <a:ext cx="6733925" cy="2599593"/>
              <a:chOff x="2057399" y="2315049"/>
              <a:chExt cx="6733925" cy="259959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1FEB038-5820-3840-9639-EDD82D02B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7399" y="3657600"/>
                <a:ext cx="3125307" cy="1257042"/>
              </a:xfrm>
              <a:prstGeom prst="rect">
                <a:avLst/>
              </a:prstGeom>
            </p:spPr>
          </p:pic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A57E4E4-17B0-244B-A910-8A0F3971F51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68917" y="2315049"/>
                <a:ext cx="4406565" cy="1593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ＭＳ Ｐゴシック" charset="0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solidFill>
                      <a:srgbClr val="99CC00"/>
                    </a:solidFill>
                    <a:latin typeface="Arial" charset="0"/>
                    <a:cs typeface="Arial" charset="0"/>
                  </a:rPr>
                  <a:t>observed cases</a:t>
                </a: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429EEE6D-3466-0A46-8C82-61C09F6F835E}"/>
                  </a:ext>
                </a:extLst>
              </p:cNvPr>
              <p:cNvSpPr/>
              <p:nvPr/>
            </p:nvSpPr>
            <p:spPr bwMode="auto">
              <a:xfrm>
                <a:off x="3978323" y="2531796"/>
                <a:ext cx="822278" cy="1134979"/>
              </a:xfrm>
              <a:custGeom>
                <a:avLst/>
                <a:gdLst>
                  <a:gd name="connsiteX0" fmla="*/ 0 w 736979"/>
                  <a:gd name="connsiteY0" fmla="*/ 516397 h 516397"/>
                  <a:gd name="connsiteX1" fmla="*/ 423081 w 736979"/>
                  <a:gd name="connsiteY1" fmla="*/ 66021 h 516397"/>
                  <a:gd name="connsiteX2" fmla="*/ 736979 w 736979"/>
                  <a:gd name="connsiteY2" fmla="*/ 11430 h 516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6979" h="516397">
                    <a:moveTo>
                      <a:pt x="0" y="516397"/>
                    </a:moveTo>
                    <a:cubicBezTo>
                      <a:pt x="150125" y="333289"/>
                      <a:pt x="300251" y="150182"/>
                      <a:pt x="423081" y="66021"/>
                    </a:cubicBezTo>
                    <a:cubicBezTo>
                      <a:pt x="545911" y="-18140"/>
                      <a:pt x="641445" y="-3355"/>
                      <a:pt x="736979" y="1143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BCC832B-B02F-994C-9478-E697587B135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84759" y="2990912"/>
                <a:ext cx="4406565" cy="1593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0" indent="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ＭＳ Ｐゴシック" charset="0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rgbClr val="40404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solidFill>
                      <a:srgbClr val="99CC00"/>
                    </a:solidFill>
                    <a:latin typeface="Arial" charset="0"/>
                    <a:cs typeface="Arial" charset="0"/>
                  </a:rPr>
                  <a:t>expected cases</a:t>
                </a: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C4ACAB5-541A-124B-B178-8A788F21A059}"/>
                  </a:ext>
                </a:extLst>
              </p:cNvPr>
              <p:cNvSpPr/>
              <p:nvPr/>
            </p:nvSpPr>
            <p:spPr bwMode="auto">
              <a:xfrm>
                <a:off x="4800601" y="3361005"/>
                <a:ext cx="609598" cy="385618"/>
              </a:xfrm>
              <a:custGeom>
                <a:avLst/>
                <a:gdLst>
                  <a:gd name="connsiteX0" fmla="*/ 0 w 736979"/>
                  <a:gd name="connsiteY0" fmla="*/ 516397 h 516397"/>
                  <a:gd name="connsiteX1" fmla="*/ 423081 w 736979"/>
                  <a:gd name="connsiteY1" fmla="*/ 66021 h 516397"/>
                  <a:gd name="connsiteX2" fmla="*/ 736979 w 736979"/>
                  <a:gd name="connsiteY2" fmla="*/ 11430 h 516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6979" h="516397">
                    <a:moveTo>
                      <a:pt x="0" y="516397"/>
                    </a:moveTo>
                    <a:cubicBezTo>
                      <a:pt x="150125" y="333289"/>
                      <a:pt x="300251" y="150182"/>
                      <a:pt x="423081" y="66021"/>
                    </a:cubicBezTo>
                    <a:cubicBezTo>
                      <a:pt x="545911" y="-18140"/>
                      <a:pt x="641445" y="-3355"/>
                      <a:pt x="736979" y="1143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DED95E8-8E14-B94E-A53B-E3F1C749B9FF}"/>
                    </a:ext>
                  </a:extLst>
                </p:cNvPr>
                <p:cNvSpPr/>
                <p:nvPr/>
              </p:nvSpPr>
              <p:spPr>
                <a:xfrm>
                  <a:off x="2675060" y="4944956"/>
                  <a:ext cx="3419398" cy="6687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sz="2400" b="0" dirty="0">
                      <a:solidFill>
                        <a:srgbClr val="222222"/>
                      </a:solidFill>
                      <a:latin typeface="arial" panose="020B0604020202020204" pitchFamily="34" charset="0"/>
                    </a:rPr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2400" b="0" i="1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11−37.5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37.5</m:t>
                          </m:r>
                        </m:den>
                      </m:f>
                      <m:r>
                        <a:rPr lang="en-US" sz="2400" b="1" i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GB" sz="2400" b="0" dirty="0">
                      <a:solidFill>
                        <a:srgbClr val="222222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2400" b="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400" b="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b="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39</m:t>
                                  </m:r>
                                  <m:r>
                                    <a:rPr lang="en-US" sz="2400" b="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112</m:t>
                                  </m:r>
                                  <m:r>
                                    <a:rPr lang="en-US" sz="2400" b="0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</a:rPr>
                                    <m:t>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112</m:t>
                          </m:r>
                          <m:r>
                            <a:rPr lang="en-US" sz="2400" b="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</a:rPr>
                            <m:t>.5</m:t>
                          </m:r>
                        </m:den>
                      </m:f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DED95E8-8E14-B94E-A53B-E3F1C749B9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5060" y="4944956"/>
                  <a:ext cx="3419398" cy="668709"/>
                </a:xfrm>
                <a:prstGeom prst="rect">
                  <a:avLst/>
                </a:prstGeom>
                <a:blipFill>
                  <a:blip r:embed="rId4"/>
                  <a:stretch>
                    <a:fillRect l="-259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82D3D80-8CFA-D14A-B4B2-A49467728C37}"/>
                    </a:ext>
                  </a:extLst>
                </p:cNvPr>
                <p:cNvSpPr/>
                <p:nvPr/>
              </p:nvSpPr>
              <p:spPr>
                <a:xfrm>
                  <a:off x="2675060" y="5709883"/>
                  <a:ext cx="119135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sz="2400" b="0" dirty="0">
                      <a:solidFill>
                        <a:srgbClr val="222222"/>
                      </a:solidFill>
                      <a:latin typeface="arial" panose="020B0604020202020204" pitchFamily="34" charset="0"/>
                    </a:rPr>
                    <a:t>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</a:rPr>
                        <m:t>24.96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82D3D80-8CFA-D14A-B4B2-A49467728C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5060" y="5709883"/>
                  <a:ext cx="1191352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7447" t="-10811" b="-243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2326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49EA165-9DDA-CA4A-A91B-90684F96664B}"/>
              </a:ext>
            </a:extLst>
          </p:cNvPr>
          <p:cNvSpPr txBox="1">
            <a:spLocks/>
          </p:cNvSpPr>
          <p:nvPr/>
        </p:nvSpPr>
        <p:spPr bwMode="auto">
          <a:xfrm>
            <a:off x="609600" y="609600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now, like with all the test we have seen, we look into a table, here the Chi-square table)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6AF9A-24FE-9649-B0A7-96776AC4F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43"/>
          <a:stretch/>
        </p:blipFill>
        <p:spPr>
          <a:xfrm>
            <a:off x="618067" y="1752600"/>
            <a:ext cx="5589351" cy="4953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D553110-7389-5F49-BFE2-B1165464B37C}"/>
              </a:ext>
            </a:extLst>
          </p:cNvPr>
          <p:cNvSpPr/>
          <p:nvPr/>
        </p:nvSpPr>
        <p:spPr bwMode="auto">
          <a:xfrm>
            <a:off x="1295400" y="3276600"/>
            <a:ext cx="533400" cy="304800"/>
          </a:xfrm>
          <a:prstGeom prst="roundRect">
            <a:avLst/>
          </a:prstGeom>
          <a:noFill/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6F60561-D926-EF47-8DD4-9D1219278C3D}"/>
              </a:ext>
            </a:extLst>
          </p:cNvPr>
          <p:cNvSpPr/>
          <p:nvPr/>
        </p:nvSpPr>
        <p:spPr bwMode="auto">
          <a:xfrm>
            <a:off x="1828801" y="2667001"/>
            <a:ext cx="4739578" cy="702856"/>
          </a:xfrm>
          <a:custGeom>
            <a:avLst/>
            <a:gdLst>
              <a:gd name="connsiteX0" fmla="*/ 0 w 736979"/>
              <a:gd name="connsiteY0" fmla="*/ 516397 h 516397"/>
              <a:gd name="connsiteX1" fmla="*/ 423081 w 736979"/>
              <a:gd name="connsiteY1" fmla="*/ 66021 h 516397"/>
              <a:gd name="connsiteX2" fmla="*/ 736979 w 736979"/>
              <a:gd name="connsiteY2" fmla="*/ 11430 h 5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6979" h="516397">
                <a:moveTo>
                  <a:pt x="0" y="516397"/>
                </a:moveTo>
                <a:cubicBezTo>
                  <a:pt x="150125" y="333289"/>
                  <a:pt x="300251" y="150182"/>
                  <a:pt x="423081" y="66021"/>
                </a:cubicBezTo>
                <a:cubicBezTo>
                  <a:pt x="545911" y="-18140"/>
                  <a:pt x="641445" y="-3355"/>
                  <a:pt x="736979" y="1143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5756B7-E2E6-DD46-B035-7A4B2B6E76B5}"/>
              </a:ext>
            </a:extLst>
          </p:cNvPr>
          <p:cNvSpPr/>
          <p:nvPr/>
        </p:nvSpPr>
        <p:spPr>
          <a:xfrm>
            <a:off x="6568378" y="2723526"/>
            <a:ext cx="25058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dirty="0">
                <a:solidFill>
                  <a:srgbClr val="222222"/>
                </a:solidFill>
                <a:latin typeface="arial" panose="020B0604020202020204" pitchFamily="34" charset="0"/>
              </a:rPr>
              <a:t>degree of freedom DF </a:t>
            </a:r>
          </a:p>
          <a:p>
            <a:r>
              <a:rPr lang="en-GB" b="0" dirty="0">
                <a:solidFill>
                  <a:srgbClr val="222222"/>
                </a:solidFill>
                <a:latin typeface="arial" panose="020B0604020202020204" pitchFamily="34" charset="0"/>
              </a:rPr>
              <a:t>= number of group - 1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0043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60131</TotalTime>
  <Words>2527</Words>
  <Application>Microsoft Macintosh PowerPoint</Application>
  <PresentationFormat>On-screen Show (4:3)</PresentationFormat>
  <Paragraphs>589</Paragraphs>
  <Slides>54</Slides>
  <Notes>24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Arial</vt:lpstr>
      <vt:lpstr>Cambria Math</vt:lpstr>
      <vt:lpstr>Courier</vt:lpstr>
      <vt:lpstr>Helvetica Neue Light</vt:lpstr>
      <vt:lpstr>Lucida Sans Unicode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goodness of 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contingency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R</vt:lpstr>
      <vt:lpstr>PowerPoint Presentation</vt:lpstr>
      <vt:lpstr>PowerPoint Presentation</vt:lpstr>
      <vt:lpstr>PowerPoint Presentation</vt:lpstr>
      <vt:lpstr>pre-summary</vt:lpstr>
      <vt:lpstr>PowerPoint Presentation</vt:lpstr>
      <vt:lpstr>PowerPoint Presentation</vt:lpstr>
      <vt:lpstr>PowerPoint Presentation</vt:lpstr>
      <vt:lpstr>PowerPoint Presentation</vt:lpstr>
      <vt:lpstr>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recognising data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take away</vt:lpstr>
      <vt:lpstr>take away</vt:lpstr>
      <vt:lpstr>unit menu</vt:lpstr>
      <vt:lpstr>end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967</cp:revision>
  <cp:lastPrinted>2018-12-06T13:31:08Z</cp:lastPrinted>
  <dcterms:created xsi:type="dcterms:W3CDTF">2010-06-22T07:38:57Z</dcterms:created>
  <dcterms:modified xsi:type="dcterms:W3CDTF">2019-12-02T12:03:42Z</dcterms:modified>
</cp:coreProperties>
</file>